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8" d="100"/>
          <a:sy n="118" d="100"/>
        </p:scale>
        <p:origin x="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C770D3E-7CAD-4AD3-826F-87D5DBBEABC7}"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E366-42B0-4523-991C-BCD21BB6CDB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4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70D3E-7CAD-4AD3-826F-87D5DBBEABC7}"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381461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70D3E-7CAD-4AD3-826F-87D5DBBEABC7}"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E366-42B0-4523-991C-BCD21BB6CDB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7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70D3E-7CAD-4AD3-826F-87D5DBBEABC7}"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236180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70D3E-7CAD-4AD3-826F-87D5DBBEABC7}"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7E366-42B0-4523-991C-BCD21BB6CDB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3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770D3E-7CAD-4AD3-826F-87D5DBBEABC7}"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230833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770D3E-7CAD-4AD3-826F-87D5DBBEABC7}" type="datetimeFigureOut">
              <a:rPr lang="en-US" smtClean="0"/>
              <a:t>7/17/18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19074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770D3E-7CAD-4AD3-826F-87D5DBBEABC7}" type="datetimeFigureOut">
              <a:rPr lang="en-US" smtClean="0"/>
              <a:t>7/17/18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194527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70D3E-7CAD-4AD3-826F-87D5DBBEABC7}" type="datetimeFigureOut">
              <a:rPr lang="en-US" smtClean="0"/>
              <a:t>7/17/18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41139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70D3E-7CAD-4AD3-826F-87D5DBBEABC7}"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E366-42B0-4523-991C-BCD21BB6CDB7}" type="slidenum">
              <a:rPr lang="en-US" smtClean="0"/>
              <a:t>‹#›</a:t>
            </a:fld>
            <a:endParaRPr lang="en-US"/>
          </a:p>
        </p:txBody>
      </p:sp>
    </p:spTree>
    <p:extLst>
      <p:ext uri="{BB962C8B-B14F-4D97-AF65-F5344CB8AC3E}">
        <p14:creationId xmlns:p14="http://schemas.microsoft.com/office/powerpoint/2010/main" val="186888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770D3E-7CAD-4AD3-826F-87D5DBBEABC7}"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7E366-42B0-4523-991C-BCD21BB6CDB7}"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42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C770D3E-7CAD-4AD3-826F-87D5DBBEABC7}" type="datetimeFigureOut">
              <a:rPr lang="en-US" smtClean="0"/>
              <a:t>7/17/18</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FC7E366-42B0-4523-991C-BCD21BB6CDB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2108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348" y="4954728"/>
            <a:ext cx="8589969" cy="1646302"/>
          </a:xfrm>
        </p:spPr>
        <p:txBody>
          <a:bodyPr>
            <a:normAutofit/>
          </a:bodyPr>
          <a:lstStyle/>
          <a:p>
            <a:r>
              <a:rPr lang="en-US" sz="3600" dirty="0"/>
              <a:t>Commercial recycling &amp; plastics ban concepts </a:t>
            </a:r>
          </a:p>
        </p:txBody>
      </p:sp>
      <p:sp>
        <p:nvSpPr>
          <p:cNvPr id="3" name="Subtitle 2"/>
          <p:cNvSpPr>
            <a:spLocks noGrp="1"/>
          </p:cNvSpPr>
          <p:nvPr>
            <p:ph type="subTitle" idx="1"/>
          </p:nvPr>
        </p:nvSpPr>
        <p:spPr>
          <a:xfrm>
            <a:off x="8391927" y="4954728"/>
            <a:ext cx="3369972" cy="1554671"/>
          </a:xfrm>
        </p:spPr>
        <p:txBody>
          <a:bodyPr/>
          <a:lstStyle/>
          <a:p>
            <a:r>
              <a:rPr lang="en-US" dirty="0" err="1"/>
              <a:t>Marihah</a:t>
            </a:r>
            <a:r>
              <a:rPr lang="en-US" dirty="0"/>
              <a:t> Abdullah </a:t>
            </a:r>
          </a:p>
        </p:txBody>
      </p:sp>
      <p:pic>
        <p:nvPicPr>
          <p:cNvPr id="7" name="Picture 6"/>
          <p:cNvPicPr>
            <a:picLocks noChangeAspect="1"/>
          </p:cNvPicPr>
          <p:nvPr/>
        </p:nvPicPr>
        <p:blipFill>
          <a:blip r:embed="rId2"/>
          <a:stretch>
            <a:fillRect/>
          </a:stretch>
        </p:blipFill>
        <p:spPr>
          <a:xfrm>
            <a:off x="2037813" y="745566"/>
            <a:ext cx="8039100" cy="3228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06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plastic products regulation recommendation </a:t>
            </a:r>
          </a:p>
        </p:txBody>
      </p:sp>
      <p:sp>
        <p:nvSpPr>
          <p:cNvPr id="3" name="Content Placeholder 2"/>
          <p:cNvSpPr>
            <a:spLocks noGrp="1"/>
          </p:cNvSpPr>
          <p:nvPr>
            <p:ph idx="1"/>
          </p:nvPr>
        </p:nvSpPr>
        <p:spPr>
          <a:xfrm>
            <a:off x="908218" y="1848118"/>
            <a:ext cx="9720073" cy="4023360"/>
          </a:xfrm>
        </p:spPr>
        <p:txBody>
          <a:bodyPr>
            <a:normAutofit/>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Implement a complete ban on single-use plastic products such as straws, bottles, and utensils over 3 phases:</a:t>
            </a:r>
          </a:p>
          <a:p>
            <a:pPr marL="514350" indent="-514350">
              <a:buFont typeface="+mj-lt"/>
              <a:buAutoNum type="arabicPeriod"/>
            </a:pPr>
            <a:r>
              <a:rPr lang="en-US" sz="2800" dirty="0">
                <a:latin typeface="Arabic Typesetting" panose="03020402040406030203" pitchFamily="66" charset="-78"/>
                <a:cs typeface="Arabic Typesetting" panose="03020402040406030203" pitchFamily="66" charset="-78"/>
              </a:rPr>
              <a:t>Encourage businesses—such as cafés, bakeries, and restaurants—to switch to plastic-free alternatives; provide free education and outreach on effective substitutes </a:t>
            </a:r>
          </a:p>
          <a:p>
            <a:pPr marL="514350" indent="-514350">
              <a:buFont typeface="+mj-lt"/>
              <a:buAutoNum type="arabicPeriod"/>
            </a:pPr>
            <a:r>
              <a:rPr lang="en-US" sz="2800" dirty="0">
                <a:latin typeface="Arabic Typesetting" panose="03020402040406030203" pitchFamily="66" charset="-78"/>
                <a:cs typeface="Arabic Typesetting" panose="03020402040406030203" pitchFamily="66" charset="-78"/>
              </a:rPr>
              <a:t> Require businesses to implement a tax on plastic products (i.e. if a customer chooses a plastic straw over a free paper straw at a coffee shop, they pay extra)</a:t>
            </a:r>
          </a:p>
          <a:p>
            <a:pPr marL="514350" indent="-514350">
              <a:buFont typeface="+mj-lt"/>
              <a:buAutoNum type="arabicPeriod"/>
            </a:pPr>
            <a:r>
              <a:rPr lang="en-US" sz="2800" dirty="0">
                <a:latin typeface="Arabic Typesetting" panose="03020402040406030203" pitchFamily="66" charset="-78"/>
                <a:cs typeface="Arabic Typesetting" panose="03020402040406030203" pitchFamily="66" charset="-78"/>
              </a:rPr>
              <a:t>Establish a complete ban on all single-use plastic products, so that businesses can no longer offer them to consumers</a:t>
            </a:r>
          </a:p>
        </p:txBody>
      </p:sp>
    </p:spTree>
    <p:extLst>
      <p:ext uri="{BB962C8B-B14F-4D97-AF65-F5344CB8AC3E}">
        <p14:creationId xmlns:p14="http://schemas.microsoft.com/office/powerpoint/2010/main" val="330112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103218" cy="1499616"/>
          </a:xfrm>
        </p:spPr>
        <p:txBody>
          <a:bodyPr>
            <a:normAutofit/>
          </a:bodyPr>
          <a:lstStyle/>
          <a:p>
            <a:r>
              <a:rPr lang="en-US" sz="3200" dirty="0"/>
              <a:t>Mandatory commercial &amp; multi-family recycling </a:t>
            </a:r>
          </a:p>
        </p:txBody>
      </p:sp>
      <p:sp>
        <p:nvSpPr>
          <p:cNvPr id="3" name="Content Placeholder 2"/>
          <p:cNvSpPr>
            <a:spLocks noGrp="1"/>
          </p:cNvSpPr>
          <p:nvPr>
            <p:ph idx="1"/>
          </p:nvPr>
        </p:nvSpPr>
        <p:spPr>
          <a:xfrm>
            <a:off x="1024128" y="2286000"/>
            <a:ext cx="10360796" cy="4023360"/>
          </a:xfrm>
        </p:spPr>
        <p:txBody>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Affects businesses and multi-family residential properties (apartment buildings with at least five units), which are then required to recycle </a:t>
            </a:r>
          </a:p>
          <a:p>
            <a:pPr>
              <a:buFont typeface="Arial" panose="020B0604020202020204" pitchFamily="34" charset="0"/>
              <a:buChar char="•"/>
            </a:pPr>
            <a:endParaRPr lang="en-US" sz="2800" dirty="0">
              <a:latin typeface="Arabic Typesetting" panose="03020402040406030203" pitchFamily="66" charset="-78"/>
              <a:cs typeface="Arabic Typesetting" panose="03020402040406030203" pitchFamily="66" charset="-78"/>
            </a:endParaRPr>
          </a:p>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A large step for a city with a goal to be more environmentally-friendly, as such measures ensure that most of the recyclable waste generated are recycled, thus reducing the amount of space it would take up in landfills and reducing greenhouse gas emissions, such as methane, from landfills. </a:t>
            </a:r>
          </a:p>
        </p:txBody>
      </p:sp>
      <p:pic>
        <p:nvPicPr>
          <p:cNvPr id="5" name="Picture 4"/>
          <p:cNvPicPr>
            <a:picLocks noChangeAspect="1"/>
          </p:cNvPicPr>
          <p:nvPr/>
        </p:nvPicPr>
        <p:blipFill>
          <a:blip r:embed="rId2"/>
          <a:stretch>
            <a:fillRect/>
          </a:stretch>
        </p:blipFill>
        <p:spPr>
          <a:xfrm>
            <a:off x="9792523" y="2584791"/>
            <a:ext cx="2296445" cy="1291750"/>
          </a:xfrm>
          <a:prstGeom prst="rect">
            <a:avLst/>
          </a:prstGeom>
        </p:spPr>
      </p:pic>
      <p:pic>
        <p:nvPicPr>
          <p:cNvPr id="6" name="Picture 5"/>
          <p:cNvPicPr>
            <a:picLocks noChangeAspect="1"/>
          </p:cNvPicPr>
          <p:nvPr/>
        </p:nvPicPr>
        <p:blipFill>
          <a:blip r:embed="rId3"/>
          <a:stretch>
            <a:fillRect/>
          </a:stretch>
        </p:blipFill>
        <p:spPr>
          <a:xfrm>
            <a:off x="226988" y="5020579"/>
            <a:ext cx="2617631" cy="1747269"/>
          </a:xfrm>
          <a:prstGeom prst="rect">
            <a:avLst/>
          </a:prstGeom>
        </p:spPr>
      </p:pic>
    </p:spTree>
    <p:extLst>
      <p:ext uri="{BB962C8B-B14F-4D97-AF65-F5344CB8AC3E}">
        <p14:creationId xmlns:p14="http://schemas.microsoft.com/office/powerpoint/2010/main" val="339286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66" y="533701"/>
            <a:ext cx="10502464" cy="1499616"/>
          </a:xfrm>
        </p:spPr>
        <p:txBody>
          <a:bodyPr>
            <a:normAutofit/>
          </a:bodyPr>
          <a:lstStyle/>
          <a:p>
            <a:r>
              <a:rPr lang="en-US" sz="3600" dirty="0"/>
              <a:t>Current mandatory recycling regulations </a:t>
            </a:r>
          </a:p>
        </p:txBody>
      </p:sp>
      <p:sp>
        <p:nvSpPr>
          <p:cNvPr id="3" name="Content Placeholder 2"/>
          <p:cNvSpPr>
            <a:spLocks noGrp="1"/>
          </p:cNvSpPr>
          <p:nvPr>
            <p:ph idx="1"/>
          </p:nvPr>
        </p:nvSpPr>
        <p:spPr>
          <a:xfrm>
            <a:off x="347730" y="1912513"/>
            <a:ext cx="11204620" cy="4501166"/>
          </a:xfrm>
        </p:spPr>
        <p:txBody>
          <a:bodyPr>
            <a:noAutofit/>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Several cities mandate businesses and multi-family properties to recycle, but regulations vary by city.</a:t>
            </a:r>
          </a:p>
          <a:p>
            <a:pPr lvl="1">
              <a:buFont typeface="Wingdings" panose="05000000000000000000" pitchFamily="2" charset="2"/>
              <a:buChar char="Ø"/>
            </a:pPr>
            <a:r>
              <a:rPr lang="en-US" sz="2400" dirty="0">
                <a:latin typeface="Arabic Typesetting" panose="03020402040406030203" pitchFamily="66" charset="-78"/>
                <a:cs typeface="Arabic Typesetting" panose="03020402040406030203" pitchFamily="66" charset="-78"/>
              </a:rPr>
              <a:t>San Carlos, CA</a:t>
            </a:r>
          </a:p>
          <a:p>
            <a:pPr lvl="3">
              <a:buFont typeface="Wingdings" panose="05000000000000000000" pitchFamily="2" charset="2"/>
              <a:buChar char="§"/>
            </a:pPr>
            <a:r>
              <a:rPr lang="en-US" sz="2000" dirty="0">
                <a:latin typeface="Arabic Typesetting" panose="03020402040406030203" pitchFamily="66" charset="-78"/>
                <a:cs typeface="Arabic Typesetting" panose="03020402040406030203" pitchFamily="66" charset="-78"/>
              </a:rPr>
              <a:t>Ordinance implemented in 3 phases over a period of two years </a:t>
            </a:r>
          </a:p>
          <a:p>
            <a:pPr marL="1234440" lvl="5" indent="-457200">
              <a:buFont typeface="+mj-lt"/>
              <a:buAutoNum type="arabicPeriod"/>
            </a:pPr>
            <a:r>
              <a:rPr lang="en-US" sz="2000" dirty="0">
                <a:latin typeface="Arabic Typesetting" panose="03020402040406030203" pitchFamily="66" charset="-78"/>
                <a:cs typeface="Arabic Typesetting" panose="03020402040406030203" pitchFamily="66" charset="-78"/>
              </a:rPr>
              <a:t>Voluntary participation; main priorities of the city were education and outreach to businesses on the importance of recycling</a:t>
            </a:r>
          </a:p>
          <a:p>
            <a:pPr marL="1234440" lvl="5" indent="-457200">
              <a:buFont typeface="+mj-lt"/>
              <a:buAutoNum type="arabicPeriod"/>
            </a:pPr>
            <a:r>
              <a:rPr lang="en-US" sz="2000" dirty="0">
                <a:latin typeface="Arabic Typesetting" panose="03020402040406030203" pitchFamily="66" charset="-78"/>
                <a:cs typeface="Arabic Typesetting" panose="03020402040406030203" pitchFamily="66" charset="-78"/>
              </a:rPr>
              <a:t>Required all businesses to “source separate recyclable materials, except for organic materials.” </a:t>
            </a:r>
          </a:p>
          <a:p>
            <a:pPr marL="1234440" lvl="5" indent="-457200">
              <a:buFont typeface="+mj-lt"/>
              <a:buAutoNum type="arabicPeriod"/>
            </a:pPr>
            <a:r>
              <a:rPr lang="en-US" sz="2000" dirty="0">
                <a:latin typeface="Arabic Typesetting" panose="03020402040406030203" pitchFamily="66" charset="-78"/>
                <a:cs typeface="Arabic Typesetting" panose="03020402040406030203" pitchFamily="66" charset="-78"/>
              </a:rPr>
              <a:t>All businesses were required to separate out organic materials to recycle as well. </a:t>
            </a:r>
          </a:p>
          <a:p>
            <a:pPr lvl="1">
              <a:buFont typeface="Wingdings" panose="05000000000000000000" pitchFamily="2" charset="2"/>
              <a:buChar char="Ø"/>
            </a:pPr>
            <a:r>
              <a:rPr lang="en-US" sz="2400" dirty="0">
                <a:latin typeface="Arabic Typesetting" panose="03020402040406030203" pitchFamily="66" charset="-78"/>
                <a:cs typeface="Arabic Typesetting" panose="03020402040406030203" pitchFamily="66" charset="-78"/>
              </a:rPr>
              <a:t>Fairfax, VA </a:t>
            </a:r>
          </a:p>
          <a:p>
            <a:pPr lvl="3">
              <a:buFont typeface="Wingdings" panose="05000000000000000000" pitchFamily="2" charset="2"/>
              <a:buChar char="§"/>
            </a:pPr>
            <a:r>
              <a:rPr lang="en-US" sz="2000" dirty="0">
                <a:latin typeface="Arabic Typesetting" panose="03020402040406030203" pitchFamily="66" charset="-78"/>
                <a:cs typeface="Arabic Typesetting" panose="03020402040406030203" pitchFamily="66" charset="-78"/>
              </a:rPr>
              <a:t>Gives businesses great flexibility in creating and implementing their own recycling programs—which then must be reported to city annually (regarding types and amounts of wastes produced and recycled).</a:t>
            </a:r>
          </a:p>
          <a:p>
            <a:pPr lvl="1">
              <a:buFont typeface="Wingdings" panose="05000000000000000000" pitchFamily="2" charset="2"/>
              <a:buChar char="Ø"/>
            </a:pPr>
            <a:r>
              <a:rPr lang="en-US" sz="2400" dirty="0">
                <a:latin typeface="Arabic Typesetting" panose="03020402040406030203" pitchFamily="66" charset="-78"/>
                <a:cs typeface="Arabic Typesetting" panose="03020402040406030203" pitchFamily="66" charset="-78"/>
              </a:rPr>
              <a:t>Honolulu, HI </a:t>
            </a:r>
          </a:p>
          <a:p>
            <a:pPr lvl="3">
              <a:buFont typeface="Wingdings" panose="05000000000000000000" pitchFamily="2" charset="2"/>
              <a:buChar char="§"/>
            </a:pPr>
            <a:r>
              <a:rPr lang="en-US" sz="2000" dirty="0">
                <a:latin typeface="Arabic Typesetting" panose="03020402040406030203" pitchFamily="66" charset="-78"/>
                <a:cs typeface="Arabic Typesetting" panose="03020402040406030203" pitchFamily="66" charset="-78"/>
              </a:rPr>
              <a:t>Recycling requirements are tailored to each type of businesses to ensure a most effective approach; bars and restaurants are required to recycle glass containers, office buildings are required to recycle paper, and food-related businesses are required to recycle food waste. </a:t>
            </a:r>
          </a:p>
        </p:txBody>
      </p:sp>
    </p:spTree>
    <p:extLst>
      <p:ext uri="{BB962C8B-B14F-4D97-AF65-F5344CB8AC3E}">
        <p14:creationId xmlns:p14="http://schemas.microsoft.com/office/powerpoint/2010/main" val="83522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593201"/>
            <a:ext cx="10450948" cy="1499616"/>
          </a:xfrm>
        </p:spPr>
        <p:txBody>
          <a:bodyPr>
            <a:normAutofit/>
          </a:bodyPr>
          <a:lstStyle/>
          <a:p>
            <a:r>
              <a:rPr lang="en-US" sz="4000" dirty="0"/>
              <a:t>Mandatory recycling recommendation </a:t>
            </a:r>
          </a:p>
        </p:txBody>
      </p:sp>
      <p:sp>
        <p:nvSpPr>
          <p:cNvPr id="3" name="Content Placeholder 2"/>
          <p:cNvSpPr>
            <a:spLocks noGrp="1"/>
          </p:cNvSpPr>
          <p:nvPr>
            <p:ph idx="1"/>
          </p:nvPr>
        </p:nvSpPr>
        <p:spPr>
          <a:xfrm>
            <a:off x="1024130" y="1938271"/>
            <a:ext cx="8725178" cy="4023360"/>
          </a:xfrm>
        </p:spPr>
        <p:txBody>
          <a:bodyPr>
            <a:normAutofit/>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Implement Mandatory Commercial and Multi-Family Recycling ordinance in two phases to ease the transition of businesses and multi-family properties to the new regulations.</a:t>
            </a:r>
          </a:p>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Utilize the Integrated Waste Management approach of Honolulu, HI by tailoring regulations to types of businesses and wastes produced</a:t>
            </a:r>
          </a:p>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Utilize the flexibility of Fairfax, VA in allowing businesses to produce their own recycling plans that fit the requirements set by the city </a:t>
            </a:r>
          </a:p>
          <a:p>
            <a:pPr>
              <a:buFont typeface="Arial" panose="020B0604020202020204" pitchFamily="34" charset="0"/>
              <a:buChar char="•"/>
            </a:pPr>
            <a:endParaRPr lang="en-US" sz="2800" dirty="0">
              <a:latin typeface="Arabic Typesetting" panose="03020402040406030203" pitchFamily="66" charset="-78"/>
              <a:cs typeface="Arabic Typesetting" panose="03020402040406030203" pitchFamily="66" charset="-78"/>
            </a:endParaRPr>
          </a:p>
          <a:p>
            <a:pPr lvl="1">
              <a:buFont typeface="Arial" panose="020B0604020202020204" pitchFamily="34" charset="0"/>
              <a:buChar char="•"/>
            </a:pPr>
            <a:endParaRPr lang="en-US" sz="2400"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stretch>
            <a:fillRect/>
          </a:stretch>
        </p:blipFill>
        <p:spPr>
          <a:xfrm>
            <a:off x="8680361" y="4642803"/>
            <a:ext cx="3176789" cy="2112166"/>
          </a:xfrm>
          <a:prstGeom prst="rect">
            <a:avLst/>
          </a:prstGeom>
        </p:spPr>
      </p:pic>
    </p:spTree>
    <p:extLst>
      <p:ext uri="{BB962C8B-B14F-4D97-AF65-F5344CB8AC3E}">
        <p14:creationId xmlns:p14="http://schemas.microsoft.com/office/powerpoint/2010/main" val="147302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an ideal world…</a:t>
            </a:r>
          </a:p>
        </p:txBody>
      </p:sp>
      <p:sp>
        <p:nvSpPr>
          <p:cNvPr id="3" name="Content Placeholder 2"/>
          <p:cNvSpPr>
            <a:spLocks noGrp="1"/>
          </p:cNvSpPr>
          <p:nvPr>
            <p:ph idx="1"/>
          </p:nvPr>
        </p:nvSpPr>
        <p:spPr>
          <a:xfrm>
            <a:off x="676399" y="2221605"/>
            <a:ext cx="8493359" cy="4023360"/>
          </a:xfrm>
        </p:spPr>
        <p:txBody>
          <a:bodyPr>
            <a:normAutofit/>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Conduct an analyzation of the amount of, and types of, recyclable wastes that each business and multi-family property in Bexley produces in order to determine the best approach to take in reducing the possibility of such wastes ending up in landfills.</a:t>
            </a:r>
          </a:p>
          <a:p>
            <a:pPr lvl="0">
              <a:buClr>
                <a:srgbClr val="99CB38"/>
              </a:buClr>
              <a:buFont typeface="Arial" panose="020B0604020202020204" pitchFamily="34" charset="0"/>
              <a:buChar char="•"/>
            </a:pPr>
            <a:r>
              <a:rPr lang="en-US" sz="2800" dirty="0">
                <a:solidFill>
                  <a:prstClr val="black"/>
                </a:solidFill>
                <a:latin typeface="Arabic Typesetting" panose="03020402040406030203" pitchFamily="66" charset="-78"/>
                <a:cs typeface="Arabic Typesetting" panose="03020402040406030203" pitchFamily="66" charset="-78"/>
              </a:rPr>
              <a:t> Based on this information, establish an Integrated Waste Management style of program in which the way each type of waste is recycled is specifically tailored to what is most logical and environmentally-friendly for that type of waste</a:t>
            </a:r>
          </a:p>
          <a:p>
            <a:pPr lvl="2">
              <a:buClr>
                <a:srgbClr val="99CB38"/>
              </a:buClr>
              <a:buFont typeface="Wingdings" panose="05000000000000000000" pitchFamily="2" charset="2"/>
              <a:buChar char="Ø"/>
            </a:pPr>
            <a:r>
              <a:rPr lang="en-US" sz="2000" dirty="0">
                <a:solidFill>
                  <a:prstClr val="black"/>
                </a:solidFill>
                <a:latin typeface="Arabic Typesetting" panose="03020402040406030203" pitchFamily="66" charset="-78"/>
                <a:cs typeface="Arabic Typesetting" panose="03020402040406030203" pitchFamily="66" charset="-78"/>
              </a:rPr>
              <a:t>For example, require food-related businesses to compost their food waste, require electronics businesses to reuse electronic parts instead of throwing away e-waste, and require offices to recycle paper waste</a:t>
            </a:r>
          </a:p>
          <a:p>
            <a:pPr>
              <a:buFont typeface="Arial" panose="020B0604020202020204" pitchFamily="34" charset="0"/>
              <a:buChar char="•"/>
            </a:pPr>
            <a:endParaRPr lang="en-US" sz="2800" dirty="0">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a:blip r:embed="rId2"/>
          <a:stretch>
            <a:fillRect/>
          </a:stretch>
        </p:blipFill>
        <p:spPr>
          <a:xfrm>
            <a:off x="9015212" y="1889291"/>
            <a:ext cx="3154596" cy="3455441"/>
          </a:xfrm>
          <a:prstGeom prst="rect">
            <a:avLst/>
          </a:prstGeom>
        </p:spPr>
      </p:pic>
    </p:spTree>
    <p:extLst>
      <p:ext uri="{BB962C8B-B14F-4D97-AF65-F5344CB8AC3E}">
        <p14:creationId xmlns:p14="http://schemas.microsoft.com/office/powerpoint/2010/main" val="238719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a:t>
            </a:r>
          </a:p>
        </p:txBody>
      </p:sp>
      <p:sp>
        <p:nvSpPr>
          <p:cNvPr id="3" name="Content Placeholder 2"/>
          <p:cNvSpPr>
            <a:spLocks noGrp="1"/>
          </p:cNvSpPr>
          <p:nvPr>
            <p:ph idx="1"/>
          </p:nvPr>
        </p:nvSpPr>
        <p:spPr/>
        <p:txBody>
          <a:bodyPr>
            <a:normAutofit/>
          </a:bodyPr>
          <a:lstStyle/>
          <a:p>
            <a:pPr lvl="0">
              <a:buClr>
                <a:srgbClr val="99CB38"/>
              </a:buClr>
              <a:buFont typeface="Arial" panose="020B0604020202020204" pitchFamily="34" charset="0"/>
              <a:buChar char="•"/>
            </a:pPr>
            <a:r>
              <a:rPr lang="en-US" sz="2800" dirty="0">
                <a:solidFill>
                  <a:prstClr val="black"/>
                </a:solidFill>
                <a:latin typeface="Arabic Typesetting" panose="03020402040406030203" pitchFamily="66" charset="-78"/>
                <a:cs typeface="Arabic Typesetting" panose="03020402040406030203" pitchFamily="66" charset="-78"/>
              </a:rPr>
              <a:t>Require that, at a minimum, each business must own a 96-gallon </a:t>
            </a:r>
            <a:r>
              <a:rPr lang="en-US" sz="2800" dirty="0" err="1">
                <a:solidFill>
                  <a:prstClr val="black"/>
                </a:solidFill>
                <a:latin typeface="Arabic Typesetting" panose="03020402040406030203" pitchFamily="66" charset="-78"/>
                <a:cs typeface="Arabic Typesetting" panose="03020402040406030203" pitchFamily="66" charset="-78"/>
              </a:rPr>
              <a:t>toter</a:t>
            </a:r>
            <a:r>
              <a:rPr lang="en-US" sz="2800" dirty="0">
                <a:solidFill>
                  <a:prstClr val="black"/>
                </a:solidFill>
                <a:latin typeface="Arabic Typesetting" panose="03020402040406030203" pitchFamily="66" charset="-78"/>
                <a:cs typeface="Arabic Typesetting" panose="03020402040406030203" pitchFamily="66" charset="-78"/>
              </a:rPr>
              <a:t> bin to collect recycling; Bexley could offer to provide a reduced price for these. </a:t>
            </a:r>
          </a:p>
          <a:p>
            <a:pPr lvl="2"/>
            <a:r>
              <a:rPr lang="en-US" sz="2000" dirty="0">
                <a:latin typeface="Arabic Typesetting" panose="03020402040406030203" pitchFamily="66" charset="-78"/>
                <a:cs typeface="Arabic Typesetting" panose="03020402040406030203" pitchFamily="66" charset="-78"/>
              </a:rPr>
              <a:t>By requiring businesses to own a large recycling bin, the city of Bexley is ensuring that the option of recycling is accessible to, and convenient for, each businesses—thus increasing the likelihood of waste being recycled as opposed to thrown away. </a:t>
            </a:r>
          </a:p>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Bexley</a:t>
            </a:r>
            <a:r>
              <a:rPr lang="en-US" sz="2800" dirty="0">
                <a:latin typeface="Arabic Typesetting" panose="03020402040406030203" pitchFamily="66" charset="-78"/>
                <a:ea typeface="Calibri" panose="020F0502020204030204" pitchFamily="34" charset="0"/>
                <a:cs typeface="Arabic Typesetting" panose="03020402040406030203" pitchFamily="66" charset="-78"/>
              </a:rPr>
              <a:t> could propose options for multi-family residential properties to choose from in order to comply with recycling requirements:</a:t>
            </a:r>
          </a:p>
          <a:p>
            <a:pPr lvl="2">
              <a:buFont typeface="Arial" panose="020B0604020202020204" pitchFamily="34" charset="0"/>
              <a:buChar char="•"/>
            </a:pPr>
            <a:r>
              <a:rPr lang="en-US" sz="2000" dirty="0">
                <a:latin typeface="Arabic Typesetting" panose="03020402040406030203" pitchFamily="66" charset="-78"/>
                <a:ea typeface="Calibri" panose="020F0502020204030204" pitchFamily="34" charset="0"/>
                <a:cs typeface="Arabic Typesetting" panose="03020402040406030203" pitchFamily="66" charset="-78"/>
              </a:rPr>
              <a:t>Both of these options would ultimately encourage families residing in the property to recycle.</a:t>
            </a:r>
          </a:p>
          <a:p>
            <a:pPr marL="688086" lvl="1" indent="-514350">
              <a:buFont typeface="+mj-lt"/>
              <a:buAutoNum type="arabicPeriod"/>
            </a:pPr>
            <a:r>
              <a:rPr lang="en-US" sz="2400" dirty="0">
                <a:latin typeface="Arabic Typesetting" panose="03020402040406030203" pitchFamily="66" charset="-78"/>
                <a:ea typeface="Calibri" panose="020F0502020204030204" pitchFamily="34" charset="0"/>
                <a:cs typeface="Arabic Typesetting" panose="03020402040406030203" pitchFamily="66" charset="-78"/>
              </a:rPr>
              <a:t>Providing a 48-gallon capacity recycling container </a:t>
            </a:r>
            <a:r>
              <a:rPr lang="en-US" sz="2400" u="sng" dirty="0">
                <a:latin typeface="Arabic Typesetting" panose="03020402040406030203" pitchFamily="66" charset="-78"/>
                <a:ea typeface="Calibri" panose="020F0502020204030204" pitchFamily="34" charset="0"/>
                <a:cs typeface="Arabic Typesetting" panose="03020402040406030203" pitchFamily="66" charset="-78"/>
              </a:rPr>
              <a:t>per each unit of the property</a:t>
            </a:r>
            <a:endParaRPr lang="en-US" sz="2400" dirty="0">
              <a:latin typeface="Arabic Typesetting" panose="03020402040406030203" pitchFamily="66" charset="-78"/>
              <a:ea typeface="Calibri" panose="020F0502020204030204" pitchFamily="34" charset="0"/>
              <a:cs typeface="Arabic Typesetting" panose="03020402040406030203" pitchFamily="66" charset="-78"/>
            </a:endParaRPr>
          </a:p>
          <a:p>
            <a:pPr marL="688086" lvl="1" indent="-514350">
              <a:buFont typeface="+mj-lt"/>
              <a:buAutoNum type="arabicPeriod"/>
            </a:pPr>
            <a:r>
              <a:rPr lang="en-US" sz="2400" dirty="0">
                <a:latin typeface="Arabic Typesetting" panose="03020402040406030203" pitchFamily="66" charset="-78"/>
                <a:ea typeface="Calibri" panose="020F0502020204030204" pitchFamily="34" charset="0"/>
                <a:cs typeface="Arabic Typesetting" panose="03020402040406030203" pitchFamily="66" charset="-78"/>
              </a:rPr>
              <a:t>Provide a 3- cubic yard dumpster to contain recyclable materials generated by all the families housed in the residence. </a:t>
            </a:r>
            <a:endParaRPr lang="en-US" sz="2400"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stretch>
            <a:fillRect/>
          </a:stretch>
        </p:blipFill>
        <p:spPr>
          <a:xfrm>
            <a:off x="4229304" y="100584"/>
            <a:ext cx="2084832" cy="2084832"/>
          </a:xfrm>
          <a:prstGeom prst="rect">
            <a:avLst/>
          </a:prstGeom>
        </p:spPr>
      </p:pic>
      <p:pic>
        <p:nvPicPr>
          <p:cNvPr id="5" name="Picture 4"/>
          <p:cNvPicPr>
            <a:picLocks noChangeAspect="1"/>
          </p:cNvPicPr>
          <p:nvPr/>
        </p:nvPicPr>
        <p:blipFill>
          <a:blip r:embed="rId3"/>
          <a:stretch>
            <a:fillRect/>
          </a:stretch>
        </p:blipFill>
        <p:spPr>
          <a:xfrm>
            <a:off x="8486774" y="206883"/>
            <a:ext cx="2257425" cy="2028825"/>
          </a:xfrm>
          <a:prstGeom prst="rect">
            <a:avLst/>
          </a:prstGeom>
        </p:spPr>
      </p:pic>
    </p:spTree>
    <p:extLst>
      <p:ext uri="{BB962C8B-B14F-4D97-AF65-F5344CB8AC3E}">
        <p14:creationId xmlns:p14="http://schemas.microsoft.com/office/powerpoint/2010/main" val="244924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Arabic Typesetting" panose="03020402040406030203" pitchFamily="66" charset="-78"/>
                <a:ea typeface="Calibri" panose="020F0502020204030204" pitchFamily="34" charset="0"/>
                <a:cs typeface="Arabic Typesetting" panose="03020402040406030203" pitchFamily="66" charset="-78"/>
              </a:rPr>
              <a:t>Much like Fairfax, VA, Bexley could require that all businesses must each create their own recycling plan and have it approved by the city of Bexley to ensure that it is the most sustainable and logical course of action for maximizing the amount of waste that is recycled. </a:t>
            </a:r>
          </a:p>
          <a:p>
            <a:pPr>
              <a:buFont typeface="Arial" panose="020B0604020202020204" pitchFamily="34" charset="0"/>
              <a:buChar char="•"/>
            </a:pPr>
            <a:r>
              <a:rPr lang="en-US" sz="2800" dirty="0">
                <a:latin typeface="Arabic Typesetting" panose="03020402040406030203" pitchFamily="66" charset="-78"/>
                <a:ea typeface="Calibri" panose="020F0502020204030204" pitchFamily="34" charset="0"/>
                <a:cs typeface="Arabic Typesetting" panose="03020402040406030203" pitchFamily="66" charset="-78"/>
              </a:rPr>
              <a:t>The city of Bexley could make use of the principles of the idea of Integrated Waste Management to approve the plans for each businesses. Once each business has a recycling plan, they must annually report the amount of, types of wastes recycled, and the </a:t>
            </a:r>
            <a:r>
              <a:rPr lang="en-US" sz="2800" i="1" dirty="0">
                <a:latin typeface="Arabic Typesetting" panose="03020402040406030203" pitchFamily="66" charset="-78"/>
                <a:ea typeface="Calibri" panose="020F0502020204030204" pitchFamily="34" charset="0"/>
                <a:cs typeface="Arabic Typesetting" panose="03020402040406030203" pitchFamily="66" charset="-78"/>
              </a:rPr>
              <a:t>ways </a:t>
            </a:r>
            <a:r>
              <a:rPr lang="en-US" sz="2800" dirty="0">
                <a:latin typeface="Arabic Typesetting" panose="03020402040406030203" pitchFamily="66" charset="-78"/>
                <a:ea typeface="Calibri" panose="020F0502020204030204" pitchFamily="34" charset="0"/>
                <a:cs typeface="Arabic Typesetting" panose="03020402040406030203" pitchFamily="66" charset="-78"/>
              </a:rPr>
              <a:t>that these different wastes were recycled to the city of Bexley. </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5773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696232"/>
            <a:ext cx="10528221" cy="1499616"/>
          </a:xfrm>
        </p:spPr>
        <p:txBody>
          <a:bodyPr/>
          <a:lstStyle/>
          <a:p>
            <a:r>
              <a:rPr lang="en-US" dirty="0"/>
              <a:t>Single-use plastics regulations</a:t>
            </a:r>
          </a:p>
        </p:txBody>
      </p:sp>
      <p:sp>
        <p:nvSpPr>
          <p:cNvPr id="3" name="Content Placeholder 2"/>
          <p:cNvSpPr>
            <a:spLocks noGrp="1"/>
          </p:cNvSpPr>
          <p:nvPr>
            <p:ph idx="1"/>
          </p:nvPr>
        </p:nvSpPr>
        <p:spPr>
          <a:xfrm>
            <a:off x="251394" y="1951149"/>
            <a:ext cx="11300954" cy="4023360"/>
          </a:xfrm>
        </p:spPr>
        <p:txBody>
          <a:bodyPr>
            <a:noAutofit/>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Plastic Bag Bans</a:t>
            </a:r>
          </a:p>
          <a:p>
            <a:pPr lvl="1">
              <a:buFont typeface="Arial" panose="020B0604020202020204" pitchFamily="34" charset="0"/>
              <a:buChar char="•"/>
            </a:pPr>
            <a:r>
              <a:rPr lang="en-US" sz="2400" dirty="0">
                <a:latin typeface="Arabic Typesetting" panose="03020402040406030203" pitchFamily="66" charset="-78"/>
                <a:cs typeface="Arabic Typesetting" panose="03020402040406030203" pitchFamily="66" charset="-78"/>
              </a:rPr>
              <a:t>Many cities have banned stores altogether from distributing single-use plastic bags at checkout, including Seattle, WA; San Francisco, CA; Boston, MA; Austin, TX; and Portland, OR.</a:t>
            </a:r>
          </a:p>
          <a:p>
            <a:pPr lvl="1">
              <a:buFont typeface="Arial" panose="020B0604020202020204" pitchFamily="34" charset="0"/>
              <a:buChar char="•"/>
            </a:pPr>
            <a:r>
              <a:rPr lang="en-US" sz="2400" dirty="0">
                <a:latin typeface="Arabic Typesetting" panose="03020402040406030203" pitchFamily="66" charset="-78"/>
                <a:cs typeface="Arabic Typesetting" panose="03020402040406030203" pitchFamily="66" charset="-78"/>
              </a:rPr>
              <a:t>However, these bans only cover single-use plastic bags; plastic bags meeting thickness requirements to be deemed “reusable” are still allowed. </a:t>
            </a:r>
          </a:p>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Plastic Bag Taxes</a:t>
            </a:r>
          </a:p>
          <a:p>
            <a:pPr lvl="1">
              <a:buFont typeface="Arial" panose="020B0604020202020204" pitchFamily="34" charset="0"/>
              <a:buChar char="•"/>
            </a:pPr>
            <a:r>
              <a:rPr lang="en-US" sz="2400" dirty="0">
                <a:latin typeface="Arabic Typesetting" panose="03020402040406030203" pitchFamily="66" charset="-78"/>
                <a:cs typeface="Arabic Typesetting" panose="03020402040406030203" pitchFamily="66" charset="-78"/>
              </a:rPr>
              <a:t>Various areas have decided to discourage consumers from using plastic bags by requiring stores to impose an added charge of a few cents to consumers if they opt to “buy” a single-use plastic bag, including Washington, DC; England; and, previously, Toronto, CA. </a:t>
            </a:r>
          </a:p>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Plastics Regulations </a:t>
            </a:r>
          </a:p>
          <a:p>
            <a:pPr lvl="1">
              <a:buFont typeface="Arial" panose="020B0604020202020204" pitchFamily="34" charset="0"/>
              <a:buChar char="•"/>
            </a:pPr>
            <a:r>
              <a:rPr lang="en-US" sz="2400" dirty="0">
                <a:latin typeface="Arabic Typesetting" panose="03020402040406030203" pitchFamily="66" charset="-78"/>
                <a:cs typeface="Arabic Typesetting" panose="03020402040406030203" pitchFamily="66" charset="-78"/>
              </a:rPr>
              <a:t>Many other cities and areas have decided to ban other types of single-use plastics—such as straws, utensils, cups, and bottles—including Malibu, CA; Taiwan; and Seattle, WA. </a:t>
            </a:r>
          </a:p>
        </p:txBody>
      </p:sp>
    </p:spTree>
    <p:extLst>
      <p:ext uri="{BB962C8B-B14F-4D97-AF65-F5344CB8AC3E}">
        <p14:creationId xmlns:p14="http://schemas.microsoft.com/office/powerpoint/2010/main" val="74673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21404" cy="1499616"/>
          </a:xfrm>
        </p:spPr>
        <p:txBody>
          <a:bodyPr>
            <a:normAutofit/>
          </a:bodyPr>
          <a:lstStyle/>
          <a:p>
            <a:r>
              <a:rPr lang="en-US" sz="4000" dirty="0"/>
              <a:t>Plastic bag regulation recommendation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Arabic Typesetting" panose="03020402040406030203" pitchFamily="66" charset="-78"/>
                <a:cs typeface="Arabic Typesetting" panose="03020402040406030203" pitchFamily="66" charset="-78"/>
              </a:rPr>
              <a:t>Implement a Plastic Bag Tax where consumers are charged an extra 5 cents if they opt to “buy” a single-use plastic bag with their purchase; use the proceeds generated by this fee for various environmental initiatives in Bexley, such as: </a:t>
            </a:r>
          </a:p>
          <a:p>
            <a:pPr marL="514350" indent="-514350">
              <a:buFont typeface="+mj-lt"/>
              <a:buAutoNum type="arabicPeriod"/>
            </a:pPr>
            <a:r>
              <a:rPr lang="en-US" sz="2800" dirty="0">
                <a:latin typeface="Arabic Typesetting" panose="03020402040406030203" pitchFamily="66" charset="-78"/>
                <a:cs typeface="Arabic Typesetting" panose="03020402040406030203" pitchFamily="66" charset="-78"/>
              </a:rPr>
              <a:t>Fund the use of “green” alternatives to pesticides and herbicides on public lawn areas </a:t>
            </a:r>
          </a:p>
          <a:p>
            <a:pPr marL="514350" indent="-514350">
              <a:buFont typeface="+mj-lt"/>
              <a:buAutoNum type="arabicPeriod"/>
            </a:pPr>
            <a:r>
              <a:rPr lang="en-US" sz="2800" dirty="0">
                <a:latin typeface="Arabic Typesetting" panose="03020402040406030203" pitchFamily="66" charset="-78"/>
                <a:cs typeface="Arabic Typesetting" panose="03020402040406030203" pitchFamily="66" charset="-78"/>
              </a:rPr>
              <a:t>Fund the installation of solar energy on public buildings </a:t>
            </a:r>
          </a:p>
          <a:p>
            <a:pPr marL="514350" indent="-514350">
              <a:buFont typeface="+mj-lt"/>
              <a:buAutoNum type="arabicPeriod"/>
            </a:pPr>
            <a:r>
              <a:rPr lang="en-US" sz="2800" dirty="0">
                <a:latin typeface="Arabic Typesetting" panose="03020402040406030203" pitchFamily="66" charset="-78"/>
                <a:cs typeface="Arabic Typesetting" panose="03020402040406030203" pitchFamily="66" charset="-78"/>
              </a:rPr>
              <a:t>Offset the cost of composting food waste from homes and businesses in Bexley </a:t>
            </a:r>
          </a:p>
        </p:txBody>
      </p:sp>
    </p:spTree>
    <p:extLst>
      <p:ext uri="{BB962C8B-B14F-4D97-AF65-F5344CB8AC3E}">
        <p14:creationId xmlns:p14="http://schemas.microsoft.com/office/powerpoint/2010/main" val="7492143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90</TotalTime>
  <Words>1057</Words>
  <Application>Microsoft Macintosh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Arabic Typesetting</vt:lpstr>
      <vt:lpstr>Arial</vt:lpstr>
      <vt:lpstr>Calibri</vt:lpstr>
      <vt:lpstr>Tw Cen MT</vt:lpstr>
      <vt:lpstr>Tw Cen MT Condensed</vt:lpstr>
      <vt:lpstr>Wingdings</vt:lpstr>
      <vt:lpstr>Wingdings 3</vt:lpstr>
      <vt:lpstr>Integral</vt:lpstr>
      <vt:lpstr>Commercial recycling &amp; plastics ban concepts </vt:lpstr>
      <vt:lpstr>Mandatory commercial &amp; multi-family recycling </vt:lpstr>
      <vt:lpstr>Current mandatory recycling regulations </vt:lpstr>
      <vt:lpstr>Mandatory recycling recommendation </vt:lpstr>
      <vt:lpstr>In an ideal world…</vt:lpstr>
      <vt:lpstr>Phase 1</vt:lpstr>
      <vt:lpstr>Phase 2</vt:lpstr>
      <vt:lpstr>Single-use plastics regulations</vt:lpstr>
      <vt:lpstr>Plastic bag regulation recommendation </vt:lpstr>
      <vt:lpstr>plastic products regulation recommendation </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Initiatives: Bexley</dc:title>
  <dc:creator>Marihah A</dc:creator>
  <cp:lastModifiedBy>Bexley Ohio</cp:lastModifiedBy>
  <cp:revision>16</cp:revision>
  <dcterms:created xsi:type="dcterms:W3CDTF">2018-07-17T19:39:42Z</dcterms:created>
  <dcterms:modified xsi:type="dcterms:W3CDTF">2018-07-17T21:21:58Z</dcterms:modified>
</cp:coreProperties>
</file>