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80" r:id="rId4"/>
    <p:sldId id="292" r:id="rId5"/>
    <p:sldId id="278" r:id="rId6"/>
    <p:sldId id="285" r:id="rId7"/>
    <p:sldId id="288" r:id="rId8"/>
    <p:sldId id="281" r:id="rId9"/>
    <p:sldId id="282" r:id="rId10"/>
    <p:sldId id="310" r:id="rId11"/>
    <p:sldId id="307" r:id="rId12"/>
    <p:sldId id="311" r:id="rId13"/>
    <p:sldId id="286" r:id="rId14"/>
    <p:sldId id="289" r:id="rId15"/>
    <p:sldId id="291" r:id="rId16"/>
    <p:sldId id="305" r:id="rId17"/>
    <p:sldId id="290" r:id="rId18"/>
    <p:sldId id="287" r:id="rId19"/>
    <p:sldId id="283" r:id="rId20"/>
    <p:sldId id="284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E26"/>
    <a:srgbClr val="1A1773"/>
    <a:srgbClr val="CF152D"/>
    <a:srgbClr val="CE0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7B92A-7442-4D15-8047-185DBB431571}" v="6" dt="2023-06-12T15:29:47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7020" autoAdjust="0"/>
  </p:normalViewPr>
  <p:slideViewPr>
    <p:cSldViewPr snapToGrid="0">
      <p:cViewPr varScale="1">
        <p:scale>
          <a:sx n="120" d="100"/>
          <a:sy n="120" d="100"/>
        </p:scale>
        <p:origin x="490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5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3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74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3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4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1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1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2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9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anklincountyaudito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anklincountyauditor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anklincountyauditor.com/knowyourhomevalu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sNGa9pUIOU?feature=oembed" TargetMode="Externa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countyauditor.com/AUDR-website/media/Documents/Real%20Estate/Form%20Center/Property-Tax-Assistance-Program.pdf" TargetMode="External"/><Relationship Id="rId2" Type="http://schemas.openxmlformats.org/officeDocument/2006/relationships/hyperlink" Target="mailto:AuditorStinziano@franklincountyohio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treasurer.franklincountyohio.gov/STAR" TargetMode="External"/><Relationship Id="rId4" Type="http://schemas.openxmlformats.org/officeDocument/2006/relationships/hyperlink" Target="https://www.franklincountyauditor.com/real-estate/tax-reduction-progra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des.ohio.gov/assets/laws/revised-code/authenticated/57/5713/5713.01/9-29-2011/5713.01-9-29-2011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lincountyauditor.com/knowyourhomevalu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D60BAB-AEF3-CF7A-D869-18D73D2F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577" y="2559326"/>
            <a:ext cx="7054832" cy="1739347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1A17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Property Reappraisal Overview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0B5F030-7B8F-4B89-80B2-741F8423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5AC1C-6597-1D5A-8BC3-07E563732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3" y="411358"/>
            <a:ext cx="3371602" cy="17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25CF2-7897-86F1-639E-EA1699D12EDD}"/>
              </a:ext>
            </a:extLst>
          </p:cNvPr>
          <p:cNvSpPr txBox="1"/>
          <p:nvPr/>
        </p:nvSpPr>
        <p:spPr>
          <a:xfrm>
            <a:off x="695359" y="786174"/>
            <a:ext cx="913926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property value increases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don’t result in much higher overall taxes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collected by political subdivisions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values go up,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 rates generally go down to maintain the same taxes collected</a:t>
            </a:r>
          </a:p>
          <a:p>
            <a:pPr lvl="1">
              <a:buFont typeface="Wingdings 3" panose="05040102010807070707" pitchFamily="18" charset="2"/>
              <a:buChar char=""/>
              <a:defRPr/>
            </a:pPr>
            <a:r>
              <a:rPr lang="en-US" sz="20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due to </a:t>
            </a:r>
            <a:r>
              <a:rPr lang="en-US" sz="20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equalization</a:t>
            </a:r>
            <a:r>
              <a:rPr lang="en-US" sz="20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laid out in Ohio House Bill 920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the Franklin County 2020 Triennial Update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Property values: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1E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Property taxes (</a:t>
            </a:r>
            <a:r>
              <a:rPr lang="en-US" sz="2000" b="1" i="1" u="sng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taxing authorities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1E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6.96%</a:t>
            </a:r>
          </a:p>
          <a:p>
            <a:pPr lvl="2">
              <a:buFont typeface="Wingdings 3" panose="05040102010807070707" pitchFamily="18" charset="2"/>
              <a:buChar char=""/>
              <a:defRPr/>
            </a:pP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by County, schools, cities, townships, villages, etc. </a:t>
            </a:r>
            <a:r>
              <a:rPr lang="en-US" sz="1600" i="1" u="sng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altogether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Property taxes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Franklin County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41E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2.57%</a:t>
            </a:r>
          </a:p>
          <a:p>
            <a:pPr lvl="2">
              <a:buFont typeface="Wingdings 3" panose="05040102010807070707" pitchFamily="18" charset="2"/>
              <a:buChar char=""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*Received by County </a:t>
            </a:r>
            <a:r>
              <a:rPr kumimoji="0" lang="en-US" sz="1600" i="1" u="sng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including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schools, cities, townships, villages,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</a:p>
          <a:p>
            <a:pPr lvl="2">
              <a:buFont typeface="Wingdings 3" panose="05040102010807070707" pitchFamily="18" charset="2"/>
              <a:buChar char="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98ACF-F62C-D112-7104-A3460F30675C}"/>
              </a:ext>
            </a:extLst>
          </p:cNvPr>
          <p:cNvSpPr/>
          <p:nvPr/>
        </p:nvSpPr>
        <p:spPr>
          <a:xfrm>
            <a:off x="722870" y="2888631"/>
            <a:ext cx="8099274" cy="2041358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803923"/>
                      <a:gd name="connsiteY0" fmla="*/ 0 h 1533833"/>
                      <a:gd name="connsiteX1" fmla="*/ 362876 w 6803923"/>
                      <a:gd name="connsiteY1" fmla="*/ 0 h 1533833"/>
                      <a:gd name="connsiteX2" fmla="*/ 997909 w 6803923"/>
                      <a:gd name="connsiteY2" fmla="*/ 0 h 1533833"/>
                      <a:gd name="connsiteX3" fmla="*/ 1496863 w 6803923"/>
                      <a:gd name="connsiteY3" fmla="*/ 0 h 1533833"/>
                      <a:gd name="connsiteX4" fmla="*/ 2063857 w 6803923"/>
                      <a:gd name="connsiteY4" fmla="*/ 0 h 1533833"/>
                      <a:gd name="connsiteX5" fmla="*/ 2766929 w 6803923"/>
                      <a:gd name="connsiteY5" fmla="*/ 0 h 1533833"/>
                      <a:gd name="connsiteX6" fmla="*/ 3197844 w 6803923"/>
                      <a:gd name="connsiteY6" fmla="*/ 0 h 1533833"/>
                      <a:gd name="connsiteX7" fmla="*/ 3832877 w 6803923"/>
                      <a:gd name="connsiteY7" fmla="*/ 0 h 1533833"/>
                      <a:gd name="connsiteX8" fmla="*/ 4263792 w 6803923"/>
                      <a:gd name="connsiteY8" fmla="*/ 0 h 1533833"/>
                      <a:gd name="connsiteX9" fmla="*/ 4830785 w 6803923"/>
                      <a:gd name="connsiteY9" fmla="*/ 0 h 1533833"/>
                      <a:gd name="connsiteX10" fmla="*/ 5465818 w 6803923"/>
                      <a:gd name="connsiteY10" fmla="*/ 0 h 1533833"/>
                      <a:gd name="connsiteX11" fmla="*/ 5828694 w 6803923"/>
                      <a:gd name="connsiteY11" fmla="*/ 0 h 1533833"/>
                      <a:gd name="connsiteX12" fmla="*/ 6191570 w 6803923"/>
                      <a:gd name="connsiteY12" fmla="*/ 0 h 1533833"/>
                      <a:gd name="connsiteX13" fmla="*/ 6803923 w 6803923"/>
                      <a:gd name="connsiteY13" fmla="*/ 0 h 1533833"/>
                      <a:gd name="connsiteX14" fmla="*/ 6803923 w 6803923"/>
                      <a:gd name="connsiteY14" fmla="*/ 511278 h 1533833"/>
                      <a:gd name="connsiteX15" fmla="*/ 6803923 w 6803923"/>
                      <a:gd name="connsiteY15" fmla="*/ 1037894 h 1533833"/>
                      <a:gd name="connsiteX16" fmla="*/ 6803923 w 6803923"/>
                      <a:gd name="connsiteY16" fmla="*/ 1533833 h 1533833"/>
                      <a:gd name="connsiteX17" fmla="*/ 6168890 w 6803923"/>
                      <a:gd name="connsiteY17" fmla="*/ 1533833 h 1533833"/>
                      <a:gd name="connsiteX18" fmla="*/ 5533857 w 6803923"/>
                      <a:gd name="connsiteY18" fmla="*/ 1533833 h 1533833"/>
                      <a:gd name="connsiteX19" fmla="*/ 4966864 w 6803923"/>
                      <a:gd name="connsiteY19" fmla="*/ 1533833 h 1533833"/>
                      <a:gd name="connsiteX20" fmla="*/ 4263792 w 6803923"/>
                      <a:gd name="connsiteY20" fmla="*/ 1533833 h 1533833"/>
                      <a:gd name="connsiteX21" fmla="*/ 3560720 w 6803923"/>
                      <a:gd name="connsiteY21" fmla="*/ 1533833 h 1533833"/>
                      <a:gd name="connsiteX22" fmla="*/ 2925687 w 6803923"/>
                      <a:gd name="connsiteY22" fmla="*/ 1533833 h 1533833"/>
                      <a:gd name="connsiteX23" fmla="*/ 2290654 w 6803923"/>
                      <a:gd name="connsiteY23" fmla="*/ 1533833 h 1533833"/>
                      <a:gd name="connsiteX24" fmla="*/ 1655621 w 6803923"/>
                      <a:gd name="connsiteY24" fmla="*/ 1533833 h 1533833"/>
                      <a:gd name="connsiteX25" fmla="*/ 1224706 w 6803923"/>
                      <a:gd name="connsiteY25" fmla="*/ 1533833 h 1533833"/>
                      <a:gd name="connsiteX26" fmla="*/ 521634 w 6803923"/>
                      <a:gd name="connsiteY26" fmla="*/ 1533833 h 1533833"/>
                      <a:gd name="connsiteX27" fmla="*/ 0 w 6803923"/>
                      <a:gd name="connsiteY27" fmla="*/ 1533833 h 1533833"/>
                      <a:gd name="connsiteX28" fmla="*/ 0 w 6803923"/>
                      <a:gd name="connsiteY28" fmla="*/ 1068570 h 1533833"/>
                      <a:gd name="connsiteX29" fmla="*/ 0 w 6803923"/>
                      <a:gd name="connsiteY29" fmla="*/ 541954 h 1533833"/>
                      <a:gd name="connsiteX30" fmla="*/ 0 w 6803923"/>
                      <a:gd name="connsiteY30" fmla="*/ 0 h 1533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6803923" h="1533833" fill="none" extrusionOk="0">
                        <a:moveTo>
                          <a:pt x="0" y="0"/>
                        </a:moveTo>
                        <a:cubicBezTo>
                          <a:pt x="95669" y="-13343"/>
                          <a:pt x="192929" y="15997"/>
                          <a:pt x="362876" y="0"/>
                        </a:cubicBezTo>
                        <a:cubicBezTo>
                          <a:pt x="532823" y="-15997"/>
                          <a:pt x="684178" y="38301"/>
                          <a:pt x="997909" y="0"/>
                        </a:cubicBezTo>
                        <a:cubicBezTo>
                          <a:pt x="1311640" y="-38301"/>
                          <a:pt x="1361534" y="21373"/>
                          <a:pt x="1496863" y="0"/>
                        </a:cubicBezTo>
                        <a:cubicBezTo>
                          <a:pt x="1632192" y="-21373"/>
                          <a:pt x="1783540" y="2223"/>
                          <a:pt x="2063857" y="0"/>
                        </a:cubicBezTo>
                        <a:cubicBezTo>
                          <a:pt x="2344174" y="-2223"/>
                          <a:pt x="2528586" y="81263"/>
                          <a:pt x="2766929" y="0"/>
                        </a:cubicBezTo>
                        <a:cubicBezTo>
                          <a:pt x="3005272" y="-81263"/>
                          <a:pt x="2993983" y="7592"/>
                          <a:pt x="3197844" y="0"/>
                        </a:cubicBezTo>
                        <a:cubicBezTo>
                          <a:pt x="3401706" y="-7592"/>
                          <a:pt x="3611509" y="10482"/>
                          <a:pt x="3832877" y="0"/>
                        </a:cubicBezTo>
                        <a:cubicBezTo>
                          <a:pt x="4054245" y="-10482"/>
                          <a:pt x="4142471" y="47154"/>
                          <a:pt x="4263792" y="0"/>
                        </a:cubicBezTo>
                        <a:cubicBezTo>
                          <a:pt x="4385113" y="-47154"/>
                          <a:pt x="4673578" y="15244"/>
                          <a:pt x="4830785" y="0"/>
                        </a:cubicBezTo>
                        <a:cubicBezTo>
                          <a:pt x="4987992" y="-15244"/>
                          <a:pt x="5292417" y="52392"/>
                          <a:pt x="5465818" y="0"/>
                        </a:cubicBezTo>
                        <a:cubicBezTo>
                          <a:pt x="5639219" y="-52392"/>
                          <a:pt x="5704078" y="31369"/>
                          <a:pt x="5828694" y="0"/>
                        </a:cubicBezTo>
                        <a:cubicBezTo>
                          <a:pt x="5953310" y="-31369"/>
                          <a:pt x="6080502" y="15296"/>
                          <a:pt x="6191570" y="0"/>
                        </a:cubicBezTo>
                        <a:cubicBezTo>
                          <a:pt x="6302638" y="-15296"/>
                          <a:pt x="6665919" y="69149"/>
                          <a:pt x="6803923" y="0"/>
                        </a:cubicBezTo>
                        <a:cubicBezTo>
                          <a:pt x="6828822" y="207756"/>
                          <a:pt x="6772181" y="340411"/>
                          <a:pt x="6803923" y="511278"/>
                        </a:cubicBezTo>
                        <a:cubicBezTo>
                          <a:pt x="6835665" y="682145"/>
                          <a:pt x="6781837" y="926945"/>
                          <a:pt x="6803923" y="1037894"/>
                        </a:cubicBezTo>
                        <a:cubicBezTo>
                          <a:pt x="6826009" y="1148843"/>
                          <a:pt x="6776702" y="1310938"/>
                          <a:pt x="6803923" y="1533833"/>
                        </a:cubicBezTo>
                        <a:cubicBezTo>
                          <a:pt x="6616973" y="1579273"/>
                          <a:pt x="6416879" y="1494218"/>
                          <a:pt x="6168890" y="1533833"/>
                        </a:cubicBezTo>
                        <a:cubicBezTo>
                          <a:pt x="5920901" y="1573448"/>
                          <a:pt x="5826332" y="1510268"/>
                          <a:pt x="5533857" y="1533833"/>
                        </a:cubicBezTo>
                        <a:cubicBezTo>
                          <a:pt x="5241382" y="1557398"/>
                          <a:pt x="5236037" y="1478312"/>
                          <a:pt x="4966864" y="1533833"/>
                        </a:cubicBezTo>
                        <a:cubicBezTo>
                          <a:pt x="4697691" y="1589354"/>
                          <a:pt x="4592062" y="1503879"/>
                          <a:pt x="4263792" y="1533833"/>
                        </a:cubicBezTo>
                        <a:cubicBezTo>
                          <a:pt x="3935522" y="1563787"/>
                          <a:pt x="3737133" y="1530961"/>
                          <a:pt x="3560720" y="1533833"/>
                        </a:cubicBezTo>
                        <a:cubicBezTo>
                          <a:pt x="3384307" y="1536705"/>
                          <a:pt x="3169609" y="1499334"/>
                          <a:pt x="2925687" y="1533833"/>
                        </a:cubicBezTo>
                        <a:cubicBezTo>
                          <a:pt x="2681765" y="1568332"/>
                          <a:pt x="2551934" y="1474437"/>
                          <a:pt x="2290654" y="1533833"/>
                        </a:cubicBezTo>
                        <a:cubicBezTo>
                          <a:pt x="2029374" y="1593229"/>
                          <a:pt x="1947137" y="1505172"/>
                          <a:pt x="1655621" y="1533833"/>
                        </a:cubicBezTo>
                        <a:cubicBezTo>
                          <a:pt x="1364105" y="1562494"/>
                          <a:pt x="1387435" y="1503694"/>
                          <a:pt x="1224706" y="1533833"/>
                        </a:cubicBezTo>
                        <a:cubicBezTo>
                          <a:pt x="1061978" y="1563972"/>
                          <a:pt x="723205" y="1503038"/>
                          <a:pt x="521634" y="1533833"/>
                        </a:cubicBezTo>
                        <a:cubicBezTo>
                          <a:pt x="320063" y="1564628"/>
                          <a:pt x="111190" y="1487332"/>
                          <a:pt x="0" y="1533833"/>
                        </a:cubicBezTo>
                        <a:cubicBezTo>
                          <a:pt x="-35394" y="1370022"/>
                          <a:pt x="38590" y="1245562"/>
                          <a:pt x="0" y="1068570"/>
                        </a:cubicBezTo>
                        <a:cubicBezTo>
                          <a:pt x="-38590" y="891578"/>
                          <a:pt x="52668" y="739594"/>
                          <a:pt x="0" y="541954"/>
                        </a:cubicBezTo>
                        <a:cubicBezTo>
                          <a:pt x="-52668" y="344314"/>
                          <a:pt x="50965" y="118800"/>
                          <a:pt x="0" y="0"/>
                        </a:cubicBezTo>
                        <a:close/>
                      </a:path>
                      <a:path w="6803923" h="1533833" stroke="0" extrusionOk="0">
                        <a:moveTo>
                          <a:pt x="0" y="0"/>
                        </a:moveTo>
                        <a:cubicBezTo>
                          <a:pt x="205624" y="-30469"/>
                          <a:pt x="327170" y="4293"/>
                          <a:pt x="498954" y="0"/>
                        </a:cubicBezTo>
                        <a:cubicBezTo>
                          <a:pt x="670738" y="-4293"/>
                          <a:pt x="730487" y="37921"/>
                          <a:pt x="861830" y="0"/>
                        </a:cubicBezTo>
                        <a:cubicBezTo>
                          <a:pt x="993173" y="-37921"/>
                          <a:pt x="1263458" y="50716"/>
                          <a:pt x="1564902" y="0"/>
                        </a:cubicBezTo>
                        <a:cubicBezTo>
                          <a:pt x="1866346" y="-50716"/>
                          <a:pt x="1844568" y="32134"/>
                          <a:pt x="2063857" y="0"/>
                        </a:cubicBezTo>
                        <a:cubicBezTo>
                          <a:pt x="2283146" y="-32134"/>
                          <a:pt x="2375088" y="52759"/>
                          <a:pt x="2562811" y="0"/>
                        </a:cubicBezTo>
                        <a:cubicBezTo>
                          <a:pt x="2750534" y="-52759"/>
                          <a:pt x="3113305" y="47752"/>
                          <a:pt x="3265883" y="0"/>
                        </a:cubicBezTo>
                        <a:cubicBezTo>
                          <a:pt x="3418461" y="-47752"/>
                          <a:pt x="3539980" y="42298"/>
                          <a:pt x="3696798" y="0"/>
                        </a:cubicBezTo>
                        <a:cubicBezTo>
                          <a:pt x="3853616" y="-42298"/>
                          <a:pt x="4256927" y="71661"/>
                          <a:pt x="4399870" y="0"/>
                        </a:cubicBezTo>
                        <a:cubicBezTo>
                          <a:pt x="4542813" y="-71661"/>
                          <a:pt x="4772695" y="49024"/>
                          <a:pt x="5102942" y="0"/>
                        </a:cubicBezTo>
                        <a:cubicBezTo>
                          <a:pt x="5433189" y="-49024"/>
                          <a:pt x="5472928" y="40915"/>
                          <a:pt x="5669936" y="0"/>
                        </a:cubicBezTo>
                        <a:cubicBezTo>
                          <a:pt x="5866944" y="-40915"/>
                          <a:pt x="6456825" y="50682"/>
                          <a:pt x="6803923" y="0"/>
                        </a:cubicBezTo>
                        <a:cubicBezTo>
                          <a:pt x="6827074" y="131659"/>
                          <a:pt x="6748247" y="330872"/>
                          <a:pt x="6803923" y="495939"/>
                        </a:cubicBezTo>
                        <a:cubicBezTo>
                          <a:pt x="6859599" y="661006"/>
                          <a:pt x="6777075" y="845502"/>
                          <a:pt x="6803923" y="961202"/>
                        </a:cubicBezTo>
                        <a:cubicBezTo>
                          <a:pt x="6830771" y="1076902"/>
                          <a:pt x="6773732" y="1358474"/>
                          <a:pt x="6803923" y="1533833"/>
                        </a:cubicBezTo>
                        <a:cubicBezTo>
                          <a:pt x="6604477" y="1547535"/>
                          <a:pt x="6498845" y="1509071"/>
                          <a:pt x="6236929" y="1533833"/>
                        </a:cubicBezTo>
                        <a:cubicBezTo>
                          <a:pt x="5975013" y="1558595"/>
                          <a:pt x="5877413" y="1516823"/>
                          <a:pt x="5669936" y="1533833"/>
                        </a:cubicBezTo>
                        <a:cubicBezTo>
                          <a:pt x="5462459" y="1550843"/>
                          <a:pt x="5132296" y="1464979"/>
                          <a:pt x="4966864" y="1533833"/>
                        </a:cubicBezTo>
                        <a:cubicBezTo>
                          <a:pt x="4801432" y="1602687"/>
                          <a:pt x="4560354" y="1508511"/>
                          <a:pt x="4399870" y="1533833"/>
                        </a:cubicBezTo>
                        <a:cubicBezTo>
                          <a:pt x="4239386" y="1559155"/>
                          <a:pt x="4204812" y="1512416"/>
                          <a:pt x="4036994" y="1533833"/>
                        </a:cubicBezTo>
                        <a:cubicBezTo>
                          <a:pt x="3869176" y="1555250"/>
                          <a:pt x="3797321" y="1493774"/>
                          <a:pt x="3606079" y="1533833"/>
                        </a:cubicBezTo>
                        <a:cubicBezTo>
                          <a:pt x="3414837" y="1573892"/>
                          <a:pt x="3138464" y="1451581"/>
                          <a:pt x="2903007" y="1533833"/>
                        </a:cubicBezTo>
                        <a:cubicBezTo>
                          <a:pt x="2667550" y="1616085"/>
                          <a:pt x="2457516" y="1518168"/>
                          <a:pt x="2336014" y="1533833"/>
                        </a:cubicBezTo>
                        <a:cubicBezTo>
                          <a:pt x="2214512" y="1549498"/>
                          <a:pt x="2008959" y="1483664"/>
                          <a:pt x="1905098" y="1533833"/>
                        </a:cubicBezTo>
                        <a:cubicBezTo>
                          <a:pt x="1801237" y="1584002"/>
                          <a:pt x="1611559" y="1479917"/>
                          <a:pt x="1338105" y="1533833"/>
                        </a:cubicBezTo>
                        <a:cubicBezTo>
                          <a:pt x="1064651" y="1587749"/>
                          <a:pt x="1108257" y="1514014"/>
                          <a:pt x="975229" y="1533833"/>
                        </a:cubicBezTo>
                        <a:cubicBezTo>
                          <a:pt x="842201" y="1553652"/>
                          <a:pt x="734847" y="1533467"/>
                          <a:pt x="612353" y="1533833"/>
                        </a:cubicBezTo>
                        <a:cubicBezTo>
                          <a:pt x="489859" y="1534199"/>
                          <a:pt x="234861" y="1490980"/>
                          <a:pt x="0" y="1533833"/>
                        </a:cubicBezTo>
                        <a:cubicBezTo>
                          <a:pt x="-10663" y="1414962"/>
                          <a:pt x="32923" y="1245335"/>
                          <a:pt x="0" y="1053232"/>
                        </a:cubicBezTo>
                        <a:cubicBezTo>
                          <a:pt x="-32923" y="861129"/>
                          <a:pt x="29098" y="780048"/>
                          <a:pt x="0" y="511278"/>
                        </a:cubicBezTo>
                        <a:cubicBezTo>
                          <a:pt x="-29098" y="242508"/>
                          <a:pt x="47351" y="16624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4" y="0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the additional tax money go?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2CDBE4-0F22-43D2-8A19-35FD6C1F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89" y="5340002"/>
            <a:ext cx="2086006" cy="13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0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25CF2-7897-86F1-639E-EA1699D12EDD}"/>
              </a:ext>
            </a:extLst>
          </p:cNvPr>
          <p:cNvSpPr txBox="1"/>
          <p:nvPr/>
        </p:nvSpPr>
        <p:spPr>
          <a:xfrm>
            <a:off x="650936" y="841279"/>
            <a:ext cx="922811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 3" panose="05040102010807070707" pitchFamily="18" charset="2"/>
              <a:buChar char=""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additional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taxes that </a:t>
            </a:r>
            <a:r>
              <a:rPr lang="en-US" sz="24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collected after a change in property values go toward </a:t>
            </a:r>
            <a:r>
              <a:rPr lang="en-US" sz="24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things taxing entities would normally spend tax money 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taxing entity makes their own decisions on how to spend additional revenue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Covering increased cost of staffing and materials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Physical infrastructure/buildings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Increasing services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Reducing/avoiding increasing any fees for services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Changing what voted levies a subdivision may need to seek in the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5" y="1959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the additional tax money go?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2CDBE4-0F22-43D2-8A19-35FD6C1F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25CF2-7897-86F1-639E-EA1699D12EDD}"/>
              </a:ext>
            </a:extLst>
          </p:cNvPr>
          <p:cNvSpPr txBox="1"/>
          <p:nvPr/>
        </p:nvSpPr>
        <p:spPr>
          <a:xfrm>
            <a:off x="731146" y="584605"/>
            <a:ext cx="9067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Wingdings 3" panose="05040102010807070707" pitchFamily="18" charset="2"/>
              <a:buChar char="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your local elected officials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including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boards, county commissioners, city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councils,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township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trustees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 on how they spend their budget.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buFont typeface="Wingdings 3" panose="05040102010807070707" pitchFamily="18" charset="2"/>
              <a:buChar char=""/>
              <a:defRPr/>
            </a:pP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5" y="1959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the additional tax money go?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2CDBE4-0F22-43D2-8A19-35FD6C1F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C576827-BA71-E330-A94E-244C265ED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25" y="1184769"/>
            <a:ext cx="4322799" cy="416730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D4C98-1F1A-1B6A-D1A6-1EEA77FA56A6}"/>
              </a:ext>
            </a:extLst>
          </p:cNvPr>
          <p:cNvSpPr txBox="1"/>
          <p:nvPr/>
        </p:nvSpPr>
        <p:spPr>
          <a:xfrm>
            <a:off x="731145" y="1773437"/>
            <a:ext cx="44424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 3" panose="05040102010807070707" pitchFamily="18" charset="2"/>
              <a:buChar char="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can also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Franklin County Auditor’s office property search page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search for your property and find a breakdown of where your tax money goes</a:t>
            </a:r>
          </a:p>
          <a:p>
            <a:pPr lvl="1">
              <a:defRPr/>
            </a:pP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1A17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buFont typeface="Wingdings 3" panose="05040102010807070707" pitchFamily="18" charset="2"/>
              <a:buChar char=""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rgbClr val="1A17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</a:t>
            </a:r>
            <a:r>
              <a:rPr lang="en-US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www.franklincountyauditor.com</a:t>
            </a:r>
            <a:r>
              <a:rPr lang="en-US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look for “Property Search” under the Real Estate tab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63BFA7B-3072-AB88-F04F-E6644C2C2C3F}"/>
              </a:ext>
            </a:extLst>
          </p:cNvPr>
          <p:cNvSpPr/>
          <p:nvPr/>
        </p:nvSpPr>
        <p:spPr>
          <a:xfrm>
            <a:off x="1169090" y="4189687"/>
            <a:ext cx="3918333" cy="75774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3332" y="40129"/>
            <a:ext cx="8103321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I help ensure accurate valuations?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E9628-435A-4C37-86FD-E539CBBB6091}"/>
              </a:ext>
            </a:extLst>
          </p:cNvPr>
          <p:cNvSpPr txBox="1"/>
          <p:nvPr/>
        </p:nvSpPr>
        <p:spPr>
          <a:xfrm>
            <a:off x="923320" y="1116955"/>
            <a:ext cx="86833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Check your property’s data for accuracy 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visiting the Franklin County Auditor’s office property search page, available under the “Real Estate” tab at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www.franklincountyauditor.com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notify the office if you spot any errors. 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feel your tentative value is inaccurate upon receipt in August 2023, </a:t>
            </a:r>
            <a:r>
              <a:rPr lang="en-US" sz="24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a property value review session</a:t>
            </a:r>
            <a:r>
              <a:rPr lang="en-US" sz="24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September 2023 to educate our team about what you feel the true value of your property is. 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8929850-FB8F-4043-BCD2-8C6CC7DF8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100" y="320041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I find additional information?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484AC-86C3-4C38-A6FB-E747263A6F12}"/>
              </a:ext>
            </a:extLst>
          </p:cNvPr>
          <p:cNvSpPr txBox="1"/>
          <p:nvPr/>
        </p:nvSpPr>
        <p:spPr>
          <a:xfrm>
            <a:off x="742896" y="902687"/>
            <a:ext cx="868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Additional information about the Franklin County 2023 Property Reappraisal can always be found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www.franklincountyauditor.com/knowyourhomevalue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9359A-5186-42F5-846B-67B0298B7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98" y="1707383"/>
            <a:ext cx="6048428" cy="1568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74DA7-E4C6-4D7C-AF8F-B75B1F667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7" y="1252290"/>
            <a:ext cx="2176710" cy="2176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0E4221-F989-454F-B30D-E65BD1A69B33}"/>
              </a:ext>
            </a:extLst>
          </p:cNvPr>
          <p:cNvSpPr txBox="1"/>
          <p:nvPr/>
        </p:nvSpPr>
        <p:spPr>
          <a:xfrm>
            <a:off x="742895" y="3452870"/>
            <a:ext cx="8683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addition to information about the reappraisal, a variety of tools will be added to the site throughout 2023 to assist property owners with navigating the reappraisal process,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“Compare My Home Value” GIS Mapping/Neighborhood Data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 (available August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Property Tax Estimator tool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(available August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Value Property Review scheduling portal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(available August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97E9FE9-0C58-4945-BBE0-58E44153D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431" y="432008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find on the Know Your Home Value website?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97E9FE9-0C58-4945-BBE0-58E44153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D4A2035-B592-A12C-DEE6-BEC714097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" y="988802"/>
            <a:ext cx="4284810" cy="43789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1E35A-180D-D714-1297-0CEE28246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05" y="988802"/>
            <a:ext cx="5860399" cy="43789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7545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BF3D-015C-A0A2-B267-1076A1A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606425"/>
          </a:xfrm>
        </p:spPr>
        <p:txBody>
          <a:bodyPr>
            <a:noAutofit/>
          </a:bodyPr>
          <a:lstStyle/>
          <a:p>
            <a:pPr algn="ctr"/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Home Value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 </a:t>
            </a:r>
            <a:endParaRPr lang="en-US" sz="2000" i="1" u="sng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DE45F2B-F3E5-A275-C0AF-787B4A83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305"/>
            <a:ext cx="5468138" cy="4739951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14D2918-162F-34E3-93D9-E80E27209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11" y="1236305"/>
            <a:ext cx="5731271" cy="4739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B1F150-6907-C0AF-A339-EADFB717B0DE}"/>
              </a:ext>
            </a:extLst>
          </p:cNvPr>
          <p:cNvSpPr txBox="1"/>
          <p:nvPr/>
        </p:nvSpPr>
        <p:spPr>
          <a:xfrm>
            <a:off x="1063689" y="853201"/>
            <a:ext cx="3601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2023 Updated Neighborhood Delineations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63912-D34B-7B90-12FD-7ECF576125FF}"/>
              </a:ext>
            </a:extLst>
          </p:cNvPr>
          <p:cNvSpPr txBox="1"/>
          <p:nvPr/>
        </p:nvSpPr>
        <p:spPr>
          <a:xfrm>
            <a:off x="7175241" y="88174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2022 Effective Residential Tax Rates</a:t>
            </a:r>
          </a:p>
        </p:txBody>
      </p:sp>
    </p:spTree>
    <p:extLst>
      <p:ext uri="{BB962C8B-B14F-4D97-AF65-F5344CB8AC3E}">
        <p14:creationId xmlns:p14="http://schemas.microsoft.com/office/powerpoint/2010/main" val="190535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431" y="432008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find on the Know Your Home Value website?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97E9FE9-0C58-4945-BBE0-58E4415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2" name="Online Media 1" title="What is the 2023 Property Reappraisal?">
            <a:hlinkClick r:id="" action="ppaction://media"/>
            <a:extLst>
              <a:ext uri="{FF2B5EF4-FFF2-40B4-BE49-F238E27FC236}">
                <a16:creationId xmlns:a16="http://schemas.microsoft.com/office/drawing/2014/main" id="{9A508490-3AF2-7FE0-6F88-47FF42E0B4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7326" y="988784"/>
            <a:ext cx="7633146" cy="43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431" y="432008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can I find on the Know Your Home Value website?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97E9FE9-0C58-4945-BBE0-58E44153D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3" name="Picture 5" descr="Request a speaker.PNG">
            <a:extLst>
              <a:ext uri="{FF2B5EF4-FFF2-40B4-BE49-F238E27FC236}">
                <a16:creationId xmlns:a16="http://schemas.microsoft.com/office/drawing/2014/main" id="{BB42D4FD-2D14-815A-84B0-3CBE3F2BA7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264996"/>
            <a:ext cx="11222596" cy="23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251" y="527440"/>
            <a:ext cx="8621484" cy="585092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Confused? Concerned?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Here’s who to contact: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81DD6-BC4E-44FE-A360-5ED1096A02A1}"/>
              </a:ext>
            </a:extLst>
          </p:cNvPr>
          <p:cNvSpPr txBox="1"/>
          <p:nvPr/>
        </p:nvSpPr>
        <p:spPr>
          <a:xfrm>
            <a:off x="855617" y="1227675"/>
            <a:ext cx="862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 County residents are encouraged to contact the Auditor’s office at any time with questions about the reappraisal, property taxes, or any other issues with which Michael or a member of </a:t>
            </a:r>
            <a:r>
              <a:rPr lang="en-US" sz="180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may 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of assistance, either by email at 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AuditorStinziano@franklincountyohio.gov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phone at 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614-525-HOME (4663).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4F974-8A0D-46B9-A311-D531CBC29662}"/>
              </a:ext>
            </a:extLst>
          </p:cNvPr>
          <p:cNvSpPr txBox="1"/>
          <p:nvPr/>
        </p:nvSpPr>
        <p:spPr>
          <a:xfrm>
            <a:off x="853013" y="2658290"/>
            <a:ext cx="882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Additionally, property owners concerned about a post-reappraisal change in taxes can find more information and resources regarding programs designed to assist with property taxes below:</a:t>
            </a:r>
          </a:p>
          <a:p>
            <a:endParaRPr lang="en-US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Franklin County Property Tax Assistance Program</a:t>
            </a:r>
            <a:endParaRPr lang="en-US" u="sng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Franklin County Auditor Tax Reduction programs</a:t>
            </a:r>
            <a:endParaRPr lang="en-US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u="sng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  <a:latin typeface="Corbel" panose="020B05030202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Franklin County Treasurer STAR Program</a:t>
            </a:r>
            <a:endParaRPr lang="en-US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endParaRPr lang="en-US" sz="18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4D375B0-12E8-4F1E-B780-97BD3DF8D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289" y="182462"/>
            <a:ext cx="7766936" cy="1065973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Franklin County Auditor’s office conduct reappraisals?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3853E-9291-4B53-89C6-BDE8035D777D}"/>
              </a:ext>
            </a:extLst>
          </p:cNvPr>
          <p:cNvSpPr txBox="1"/>
          <p:nvPr/>
        </p:nvSpPr>
        <p:spPr>
          <a:xfrm>
            <a:off x="695790" y="1440941"/>
            <a:ext cx="86833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county Auditors in Ohio are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by state law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update the value of all properties by conducting a reappraisal every six years (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Ohio Revised Code section 5713.01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with a Triennial Update at the 3-year midpoint between reappraisals.</a:t>
            </a:r>
          </a:p>
          <a:p>
            <a:endParaRPr lang="en-US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is an effort to </a:t>
            </a:r>
            <a:r>
              <a:rPr lang="en-US" sz="18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accurately reflect property value changes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current real estate marketplace.</a:t>
            </a:r>
          </a:p>
          <a:p>
            <a:endParaRPr lang="en-US" sz="18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Ohio Department of Taxation makes the final determination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to whether updated property values determined by the Auditor are accurate and acceptable.</a:t>
            </a:r>
          </a:p>
          <a:p>
            <a:endParaRPr lang="en-US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County Auditor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face legal action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Dept. of Taxation determines reappraisal values are inaccurate and not subsequently corrected.</a:t>
            </a:r>
            <a:endParaRPr lang="en-US" sz="18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93752D1-D522-44AA-853F-A6BA37BC2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FA9B77-269B-48B4-84D9-279257D0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93" y="411358"/>
            <a:ext cx="3371602" cy="1770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7A825-3F23-4236-8880-4A3BFF8FE258}"/>
              </a:ext>
            </a:extLst>
          </p:cNvPr>
          <p:cNvSpPr txBox="1"/>
          <p:nvPr/>
        </p:nvSpPr>
        <p:spPr>
          <a:xfrm>
            <a:off x="1664149" y="3403528"/>
            <a:ext cx="7201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E41E26"/>
                </a:solidFill>
                <a:latin typeface="Corbel" panose="020B0503020204020204" pitchFamily="34" charset="0"/>
              </a:rPr>
              <a:t>Thank you!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5BE6CC-1860-43B1-B2A5-4BE78607A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5" y="16042"/>
            <a:ext cx="7766936" cy="752262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during this process?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C46A82-8781-45B2-9DF2-195C9D357959}"/>
              </a:ext>
            </a:extLst>
          </p:cNvPr>
          <p:cNvSpPr txBox="1"/>
          <p:nvPr/>
        </p:nvSpPr>
        <p:spPr>
          <a:xfrm>
            <a:off x="713046" y="1028343"/>
            <a:ext cx="91038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collected from multiple sources 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establish updated property values, including: </a:t>
            </a:r>
          </a:p>
          <a:p>
            <a:endParaRPr lang="en-US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home sales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your neighborhood – this is one of the most significant factors.</a:t>
            </a:r>
          </a:p>
          <a:p>
            <a:r>
              <a:rPr lang="en-US" sz="18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en-US" sz="18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Neighborhood data 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infrastructure quality and proximity to community amenities and resources is another important measure used by appraisers in determining home value.</a:t>
            </a:r>
            <a:endParaRPr lang="en-US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8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exterior inspection 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condition of your property relative to other properties in the neighborhood is conducted to determine </a:t>
            </a:r>
            <a:r>
              <a:rPr lang="en-US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hysical characteristics</a:t>
            </a:r>
            <a:r>
              <a:rPr lang="en-US" sz="18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age, condition</a:t>
            </a:r>
            <a:r>
              <a:rPr lang="en-US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recent home improvements which will also affect appraised value.</a:t>
            </a:r>
          </a:p>
          <a:p>
            <a:pPr>
              <a:buFont typeface="Wingdings 3" panose="05040102010807070707" pitchFamily="18" charset="2"/>
              <a:buChar char=""/>
            </a:pPr>
            <a:endParaRPr lang="en-US" sz="18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 collected is then aggregated to re-establish baseline Auditor property valuations and </a:t>
            </a:r>
            <a:r>
              <a:rPr lang="en-US" i="1" u="sng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each property value countywide aligns with the current housing market</a:t>
            </a:r>
            <a:r>
              <a:rPr lang="en-US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8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endParaRPr lang="en-US" sz="18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BC5DA95-2A87-4221-A709-BA439065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BF3D-015C-A0A2-B267-1076A1A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Know Your Home Value Website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2856A9-F636-2B73-2F06-7A1666962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38" y="732801"/>
            <a:ext cx="8998087" cy="50005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A923-1377-4781-D684-9CEA9DAF6EC6}"/>
              </a:ext>
            </a:extLst>
          </p:cNvPr>
          <p:cNvSpPr txBox="1"/>
          <p:nvPr/>
        </p:nvSpPr>
        <p:spPr>
          <a:xfrm>
            <a:off x="323850" y="5867400"/>
            <a:ext cx="8715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dirty="0">
                <a:solidFill>
                  <a:srgbClr val="1A1773"/>
                </a:solidFill>
                <a:latin typeface="Arial"/>
                <a:cs typeface="Arial"/>
              </a:rPr>
              <a:t> More information about the Franklin County 2023 Property Reappraisal can always be found at </a:t>
            </a:r>
            <a:r>
              <a:rPr lang="en-US" dirty="0">
                <a:solidFill>
                  <a:srgbClr val="99CA3C"/>
                </a:solidFill>
                <a:latin typeface="Arial"/>
                <a:cs typeface="Arial"/>
                <a:hlinkClick r:id="rId3"/>
              </a:rPr>
              <a:t>www.franklincountyauditor.com/knowyourhomevalue</a:t>
            </a:r>
            <a:r>
              <a:rPr lang="en-US" dirty="0">
                <a:solidFill>
                  <a:srgbClr val="1A1773"/>
                </a:solidFill>
                <a:latin typeface="Arial"/>
                <a:cs typeface="Arial"/>
              </a:rPr>
              <a:t>.</a:t>
            </a:r>
            <a:r>
              <a:rPr lang="en-US" dirty="0">
                <a:solidFill>
                  <a:srgbClr val="00B0F0"/>
                </a:solidFill>
                <a:latin typeface="Arial"/>
                <a:cs typeface="Arial"/>
              </a:rPr>
              <a:t> ​</a:t>
            </a:r>
          </a:p>
        </p:txBody>
      </p:sp>
    </p:spTree>
    <p:extLst>
      <p:ext uri="{BB962C8B-B14F-4D97-AF65-F5344CB8AC3E}">
        <p14:creationId xmlns:p14="http://schemas.microsoft.com/office/powerpoint/2010/main" val="27881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5ED821F-DCCC-4F66-9A5E-AF48D4457041}"/>
              </a:ext>
            </a:extLst>
          </p:cNvPr>
          <p:cNvGrpSpPr/>
          <p:nvPr/>
        </p:nvGrpSpPr>
        <p:grpSpPr>
          <a:xfrm>
            <a:off x="891356" y="1508257"/>
            <a:ext cx="1266677" cy="676954"/>
            <a:chOff x="5614" y="345282"/>
            <a:chExt cx="1266677" cy="67695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9212E0C-5B8A-422F-AF06-82E3CCB90B01}"/>
                </a:ext>
              </a:extLst>
            </p:cNvPr>
            <p:cNvSpPr/>
            <p:nvPr/>
          </p:nvSpPr>
          <p:spPr>
            <a:xfrm>
              <a:off x="5614" y="345282"/>
              <a:ext cx="1266677" cy="676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53169E50-D542-41B4-A7CB-5E0877168618}"/>
                </a:ext>
              </a:extLst>
            </p:cNvPr>
            <p:cNvSpPr txBox="1"/>
            <p:nvPr/>
          </p:nvSpPr>
          <p:spPr>
            <a:xfrm>
              <a:off x="5614" y="345282"/>
              <a:ext cx="1266677" cy="45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 3" panose="05040102010807070707" pitchFamily="18" charset="2"/>
                <a:buNone/>
              </a:pPr>
              <a:r>
                <a:rPr lang="en-US" sz="1200" b="0" i="0" u="none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 2023: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976" y="8115"/>
            <a:ext cx="7766936" cy="517332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I expect, and when?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B50944-EBA1-4AF5-84AF-F2CE5926BDE4}"/>
              </a:ext>
            </a:extLst>
          </p:cNvPr>
          <p:cNvSpPr/>
          <p:nvPr/>
        </p:nvSpPr>
        <p:spPr>
          <a:xfrm>
            <a:off x="1524692" y="1830305"/>
            <a:ext cx="8138845" cy="58026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</a:rPr>
              <a:t>            Property owners </a:t>
            </a:r>
            <a:r>
              <a:rPr lang="en-US" sz="1200" b="1" dirty="0">
                <a:solidFill>
                  <a:srgbClr val="002060"/>
                </a:solidFill>
              </a:rPr>
              <a:t>who disagree with their tentative value</a:t>
            </a:r>
            <a:r>
              <a:rPr lang="en-US" sz="1200" dirty="0">
                <a:solidFill>
                  <a:srgbClr val="002060"/>
                </a:solidFill>
              </a:rPr>
              <a:t> may schedule time to speak virtually or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in-person with a member of the FCAO appraisal team at a </a:t>
            </a:r>
            <a:r>
              <a:rPr lang="en-US" sz="1200" b="1" dirty="0">
                <a:solidFill>
                  <a:srgbClr val="002060"/>
                </a:solidFill>
              </a:rPr>
              <a:t>property value review session </a:t>
            </a:r>
            <a:r>
              <a:rPr lang="en-US" sz="1200" dirty="0">
                <a:solidFill>
                  <a:srgbClr val="002060"/>
                </a:solidFill>
              </a:rPr>
              <a:t>to educate the Auditor’s office about what they feel their value should be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E8DC60-D8F2-462E-B7B5-D39DB111EC4A}"/>
              </a:ext>
            </a:extLst>
          </p:cNvPr>
          <p:cNvGrpSpPr/>
          <p:nvPr/>
        </p:nvGrpSpPr>
        <p:grpSpPr>
          <a:xfrm>
            <a:off x="891362" y="592086"/>
            <a:ext cx="1266677" cy="676954"/>
            <a:chOff x="5614" y="345282"/>
            <a:chExt cx="1266677" cy="676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20084F2-D328-4C42-B62B-1DB027B58931}"/>
                </a:ext>
              </a:extLst>
            </p:cNvPr>
            <p:cNvSpPr/>
            <p:nvPr/>
          </p:nvSpPr>
          <p:spPr>
            <a:xfrm>
              <a:off x="5614" y="345282"/>
              <a:ext cx="1266677" cy="676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D9DBA56-C99A-438E-94B6-4EC2D8F9087D}"/>
                </a:ext>
              </a:extLst>
            </p:cNvPr>
            <p:cNvSpPr txBox="1"/>
            <p:nvPr/>
          </p:nvSpPr>
          <p:spPr>
            <a:xfrm>
              <a:off x="5614" y="345282"/>
              <a:ext cx="1266677" cy="45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 3" panose="05040102010807070707" pitchFamily="18" charset="2"/>
                <a:buNone/>
              </a:pPr>
              <a:r>
                <a:rPr lang="en-US" sz="1200" b="0" i="0" u="none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 2023: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E3C5B1-6F33-4E99-8D77-10FEA6DD499B}"/>
              </a:ext>
            </a:extLst>
          </p:cNvPr>
          <p:cNvSpPr/>
          <p:nvPr/>
        </p:nvSpPr>
        <p:spPr>
          <a:xfrm>
            <a:off x="1524692" y="932874"/>
            <a:ext cx="8138845" cy="51733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</a:rPr>
              <a:t>            Property owners notified by FCAO </a:t>
            </a:r>
            <a:r>
              <a:rPr lang="en-US" sz="1200" b="1" dirty="0">
                <a:solidFill>
                  <a:srgbClr val="002060"/>
                </a:solidFill>
              </a:rPr>
              <a:t>online </a:t>
            </a:r>
            <a:r>
              <a:rPr lang="en-US" sz="1200" b="1" i="1" dirty="0">
                <a:solidFill>
                  <a:srgbClr val="002060"/>
                </a:solidFill>
              </a:rPr>
              <a:t>and</a:t>
            </a:r>
            <a:r>
              <a:rPr lang="en-US" sz="1200" b="1" dirty="0">
                <a:solidFill>
                  <a:srgbClr val="002060"/>
                </a:solidFill>
              </a:rPr>
              <a:t> via mail about new tentative property valuation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198C73-675C-48C9-B049-42FE0D22CA83}"/>
              </a:ext>
            </a:extLst>
          </p:cNvPr>
          <p:cNvGrpSpPr/>
          <p:nvPr/>
        </p:nvGrpSpPr>
        <p:grpSpPr>
          <a:xfrm>
            <a:off x="867449" y="2424428"/>
            <a:ext cx="1266677" cy="676954"/>
            <a:chOff x="5614" y="345282"/>
            <a:chExt cx="1266677" cy="67695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A36E7D3-A083-49A3-8EFB-9B3C16BECFDD}"/>
                </a:ext>
              </a:extLst>
            </p:cNvPr>
            <p:cNvSpPr/>
            <p:nvPr/>
          </p:nvSpPr>
          <p:spPr>
            <a:xfrm>
              <a:off x="5614" y="345282"/>
              <a:ext cx="1266677" cy="676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D6182FB9-E879-466C-B442-1C670560A5B1}"/>
                </a:ext>
              </a:extLst>
            </p:cNvPr>
            <p:cNvSpPr txBox="1"/>
            <p:nvPr/>
          </p:nvSpPr>
          <p:spPr>
            <a:xfrm>
              <a:off x="5614" y="345282"/>
              <a:ext cx="1266677" cy="45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 3" panose="05040102010807070707" pitchFamily="18" charset="2"/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September </a:t>
              </a:r>
              <a:r>
                <a:rPr lang="en-US" sz="1200" b="0" i="0" u="none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2023: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84E53C-86BB-449A-BB85-3839090C5B18}"/>
              </a:ext>
            </a:extLst>
          </p:cNvPr>
          <p:cNvSpPr/>
          <p:nvPr/>
        </p:nvSpPr>
        <p:spPr>
          <a:xfrm>
            <a:off x="1524692" y="2777942"/>
            <a:ext cx="8138845" cy="548516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</a:rPr>
              <a:t>            Individually scheduled 20-minute </a:t>
            </a:r>
            <a:r>
              <a:rPr lang="en-US" sz="1200" b="1" dirty="0">
                <a:solidFill>
                  <a:srgbClr val="002060"/>
                </a:solidFill>
              </a:rPr>
              <a:t>property value review sessions are held </a:t>
            </a:r>
            <a:r>
              <a:rPr lang="en-US" sz="1200" dirty="0">
                <a:solidFill>
                  <a:srgbClr val="002060"/>
                </a:solidFill>
              </a:rPr>
              <a:t>virtually and at physical locations throughout Franklin County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3A6B5-8766-4665-AFD8-71C09A4E1518}"/>
              </a:ext>
            </a:extLst>
          </p:cNvPr>
          <p:cNvGrpSpPr/>
          <p:nvPr/>
        </p:nvGrpSpPr>
        <p:grpSpPr>
          <a:xfrm>
            <a:off x="891356" y="3336897"/>
            <a:ext cx="1266677" cy="676954"/>
            <a:chOff x="4075158" y="345282"/>
            <a:chExt cx="1266677" cy="67695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7CEFD71-BE50-4F67-8EF8-21206406EDA9}"/>
                </a:ext>
              </a:extLst>
            </p:cNvPr>
            <p:cNvSpPr/>
            <p:nvPr/>
          </p:nvSpPr>
          <p:spPr>
            <a:xfrm>
              <a:off x="4075158" y="345282"/>
              <a:ext cx="1266677" cy="676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874C5103-6DE2-4F62-A6C4-5BC0B78193C2}"/>
                </a:ext>
              </a:extLst>
            </p:cNvPr>
            <p:cNvSpPr txBox="1"/>
            <p:nvPr/>
          </p:nvSpPr>
          <p:spPr>
            <a:xfrm>
              <a:off x="4075158" y="345282"/>
              <a:ext cx="1266677" cy="45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i="0" u="none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2023: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1BE1DF4-67F9-47E6-848F-CC1293922679}"/>
              </a:ext>
            </a:extLst>
          </p:cNvPr>
          <p:cNvSpPr/>
          <p:nvPr/>
        </p:nvSpPr>
        <p:spPr>
          <a:xfrm>
            <a:off x="1524692" y="3675374"/>
            <a:ext cx="8138845" cy="552055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</a:rPr>
              <a:t>            </a:t>
            </a:r>
            <a:r>
              <a:rPr lang="en-US" sz="1200" b="1" dirty="0">
                <a:solidFill>
                  <a:srgbClr val="002060"/>
                </a:solidFill>
              </a:rPr>
              <a:t>Final property value determinations are set by FCAO </a:t>
            </a:r>
            <a:r>
              <a:rPr lang="en-US" sz="1200" dirty="0">
                <a:solidFill>
                  <a:srgbClr val="002060"/>
                </a:solidFill>
              </a:rPr>
              <a:t>after tentative value property review meetings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3717C-4C74-4379-9757-ECCA9DDF7D94}"/>
              </a:ext>
            </a:extLst>
          </p:cNvPr>
          <p:cNvGrpSpPr/>
          <p:nvPr/>
        </p:nvGrpSpPr>
        <p:grpSpPr>
          <a:xfrm>
            <a:off x="891356" y="4286569"/>
            <a:ext cx="1266677" cy="676954"/>
            <a:chOff x="6109931" y="345282"/>
            <a:chExt cx="1266677" cy="67695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1C5FAF3-EC0F-4972-842C-9F01A45E6073}"/>
                </a:ext>
              </a:extLst>
            </p:cNvPr>
            <p:cNvSpPr/>
            <p:nvPr/>
          </p:nvSpPr>
          <p:spPr>
            <a:xfrm>
              <a:off x="6109931" y="345282"/>
              <a:ext cx="1266677" cy="676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8DF94384-33DD-461E-8D5D-1F54DA078B38}"/>
                </a:ext>
              </a:extLst>
            </p:cNvPr>
            <p:cNvSpPr txBox="1"/>
            <p:nvPr/>
          </p:nvSpPr>
          <p:spPr>
            <a:xfrm>
              <a:off x="6109931" y="345282"/>
              <a:ext cx="1266677" cy="451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i="0" u="none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December 2023: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618261-C3CB-42C0-94F2-29A1D68CC351}"/>
              </a:ext>
            </a:extLst>
          </p:cNvPr>
          <p:cNvSpPr/>
          <p:nvPr/>
        </p:nvSpPr>
        <p:spPr>
          <a:xfrm>
            <a:off x="1500787" y="4598833"/>
            <a:ext cx="8138845" cy="62571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</a:rPr>
              <a:t>            Property owners who participated in a tentative value property review session are </a:t>
            </a:r>
            <a:r>
              <a:rPr lang="en-US" sz="1200" b="1" dirty="0">
                <a:solidFill>
                  <a:srgbClr val="002060"/>
                </a:solidFill>
              </a:rPr>
              <a:t>notified by mail of final property values </a:t>
            </a:r>
            <a:r>
              <a:rPr lang="en-US" sz="1200" dirty="0">
                <a:solidFill>
                  <a:srgbClr val="002060"/>
                </a:solidFill>
              </a:rPr>
              <a:t>for 2024 tax purposes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D85D586-7A12-4B19-8D12-8E3F33BA868A}"/>
              </a:ext>
            </a:extLst>
          </p:cNvPr>
          <p:cNvSpPr/>
          <p:nvPr/>
        </p:nvSpPr>
        <p:spPr>
          <a:xfrm>
            <a:off x="912918" y="1288711"/>
            <a:ext cx="196741" cy="215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87835B-B259-40B9-9E5C-5BACC095652B}"/>
              </a:ext>
            </a:extLst>
          </p:cNvPr>
          <p:cNvSpPr/>
          <p:nvPr/>
        </p:nvSpPr>
        <p:spPr>
          <a:xfrm>
            <a:off x="921747" y="2195362"/>
            <a:ext cx="196741" cy="215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D0B4777F-1D9A-4D7B-AE08-6FC670FCCEB3}"/>
              </a:ext>
            </a:extLst>
          </p:cNvPr>
          <p:cNvSpPr/>
          <p:nvPr/>
        </p:nvSpPr>
        <p:spPr>
          <a:xfrm>
            <a:off x="924429" y="3111245"/>
            <a:ext cx="196741" cy="215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0C79B990-02CD-446D-8E57-1B485760EE4D}"/>
              </a:ext>
            </a:extLst>
          </p:cNvPr>
          <p:cNvSpPr/>
          <p:nvPr/>
        </p:nvSpPr>
        <p:spPr>
          <a:xfrm>
            <a:off x="929449" y="4044975"/>
            <a:ext cx="196741" cy="2152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1ACF1098-B464-49EB-9B24-8AB098C21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988" y="0"/>
            <a:ext cx="9577137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my property value be affected?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C4F5D-419E-478A-8BA9-723164355EDB}"/>
              </a:ext>
            </a:extLst>
          </p:cNvPr>
          <p:cNvSpPr txBox="1"/>
          <p:nvPr/>
        </p:nvSpPr>
        <p:spPr>
          <a:xfrm>
            <a:off x="861435" y="797510"/>
            <a:ext cx="88071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Franklin County property owners will see a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value increase.</a:t>
            </a:r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is due to a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 storm”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factors driving up fair market property values countywide.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Factors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demand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property in Franklin County/Competitive real estate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sufficient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stock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investment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local property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Cuts to local government/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state laws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statutorily-required </a:t>
            </a:r>
            <a:r>
              <a:rPr lang="en-US" sz="160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sexennial property reappraisal </a:t>
            </a:r>
            <a:endParaRPr lang="en-US" sz="16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factors are combining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increase the amount being paid in recent arms-length real estate transactions – recent arms-length sales are one of the most significant factors driving appraised value.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total number of </a:t>
            </a:r>
            <a:r>
              <a:rPr lang="en-US" sz="16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2022 decreased when compared to 2021, property </a:t>
            </a:r>
            <a:r>
              <a:rPr lang="en-US" sz="16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Franklin County have </a:t>
            </a:r>
            <a:r>
              <a:rPr lang="en-US" sz="1600" i="1" u="sng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to increase over 33 of the past 36 months 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1/1/23). 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D806E30-7A98-42C2-B7CB-62B9DACC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316" y="-111967"/>
            <a:ext cx="8383351" cy="582646"/>
          </a:xfrm>
        </p:spPr>
        <p:txBody>
          <a:bodyPr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other Ohio counties expecting value increases in 2023?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0B850E-4C97-4950-8D38-9ECCDDEA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84CDD2-C0D7-AF1E-A72E-2230A815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503" y="470680"/>
            <a:ext cx="7521679" cy="48289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520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5" y="16042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the reappraisal affect my taxes?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3853E-9291-4B53-89C6-BDE8035D777D}"/>
              </a:ext>
            </a:extLst>
          </p:cNvPr>
          <p:cNvSpPr txBox="1"/>
          <p:nvPr/>
        </p:nvSpPr>
        <p:spPr>
          <a:xfrm>
            <a:off x="622580" y="741049"/>
            <a:ext cx="91470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process is not intended to increase or decrease taxes – however, it may affect property taxes.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Franklin County Auditor’s office is required by Ohio law to carry out the reappraisal and aims to complete the most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fair property assessment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possible.</a:t>
            </a:r>
          </a:p>
          <a:p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important to remember that taxes are established at the ballot box through your taxing district and are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voter approval.</a:t>
            </a:r>
          </a:p>
          <a:p>
            <a:pPr lvl="1"/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tax calculation: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of Auditor Property Value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Taxing District Rate 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Property Tax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200" b="1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 </a:t>
            </a:r>
            <a:r>
              <a:rPr lang="en-US" sz="12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law requires property owners to only pay taxes on 35% of a property’s full Auditor-appraised value. This is known as the “assessed” value. </a:t>
            </a:r>
          </a:p>
          <a:p>
            <a:endParaRPr lang="en-US" sz="1600" b="1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amount your taxes change is based on the value change of your property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relation to other properties in your taxing district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 3" panose="05040102010807070707" pitchFamily="18" charset="2"/>
              <a:buChar char=""/>
            </a:pPr>
            <a:endParaRPr lang="en-US" sz="1600" dirty="0">
              <a:solidFill>
                <a:srgbClr val="1A17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Char char=""/>
            </a:pP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 a 1:1 ratio between property value change and tax change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20% increase in value does </a:t>
            </a:r>
            <a:r>
              <a:rPr lang="en-US" sz="1600" i="1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>
                <a:solidFill>
                  <a:srgbClr val="1A17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necessarily correlate to a 20% increase in taxes, for example. 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0B850E-4C97-4950-8D38-9ECCDDEA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2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F905B-2848-44CE-8FE0-F95F80322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525" y="16041"/>
            <a:ext cx="7766936" cy="582646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the reappraisal affect my taxes?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5DD83F2-5894-4B6F-8B01-D3D38153E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70130"/>
              </p:ext>
            </p:extLst>
          </p:nvPr>
        </p:nvGraphicFramePr>
        <p:xfrm>
          <a:off x="1026694" y="938462"/>
          <a:ext cx="8478254" cy="399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127">
                  <a:extLst>
                    <a:ext uri="{9D8B030D-6E8A-4147-A177-3AD203B41FA5}">
                      <a16:colId xmlns:a16="http://schemas.microsoft.com/office/drawing/2014/main" val="701857303"/>
                    </a:ext>
                  </a:extLst>
                </a:gridCol>
                <a:gridCol w="4239127">
                  <a:extLst>
                    <a:ext uri="{9D8B030D-6E8A-4147-A177-3AD203B41FA5}">
                      <a16:colId xmlns:a16="http://schemas.microsoft.com/office/drawing/2014/main" val="2093293998"/>
                    </a:ext>
                  </a:extLst>
                </a:gridCol>
              </a:tblGrid>
              <a:tr h="43183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If this…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a:t>Then this…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72954"/>
                  </a:ext>
                </a:extLst>
              </a:tr>
              <a:tr h="75571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value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increases at the same rate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as the average increase in your taxing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Minimal increase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in taxes</a:t>
                      </a:r>
                    </a:p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75004"/>
                  </a:ext>
                </a:extLst>
              </a:tr>
              <a:tr h="6837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value change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decreases more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than the average in your taxing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Small decrease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 taxes</a:t>
                      </a:r>
                      <a:endParaRPr lang="en-US" i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233858"/>
                  </a:ext>
                </a:extLst>
              </a:tr>
              <a:tr h="6837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value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decreases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, but the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average in your taxing district increases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Moderate decrease 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 taxes </a:t>
                      </a:r>
                      <a:endParaRPr lang="en-US" i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18094"/>
                  </a:ext>
                </a:extLst>
              </a:tr>
              <a:tr h="7557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value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increases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, but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less than </a:t>
                      </a:r>
                      <a:r>
                        <a:rPr lang="en-US" sz="1600" u="sng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the average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taxing district </a:t>
                      </a:r>
                      <a:endParaRPr lang="en-US" sz="1600" u="sng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Small increase</a:t>
                      </a:r>
                      <a:r>
                        <a:rPr lang="en-US" i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in taxes</a:t>
                      </a:r>
                      <a:endParaRPr lang="en-US" i="1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endParaRPr lang="en-US" i="1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43967"/>
                  </a:ext>
                </a:extLst>
              </a:tr>
              <a:tr h="6837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Your value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increases more than average increases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 your taxing district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Moderate increase in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797534"/>
                  </a:ext>
                </a:extLst>
              </a:tr>
            </a:tbl>
          </a:graphicData>
        </a:graphic>
      </p:graphicFrame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2CDBE4-0F22-43D2-8A19-35FD6C1F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73" y="5395049"/>
            <a:ext cx="2064841" cy="13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578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29266B"/>
      </a:accent1>
      <a:accent2>
        <a:srgbClr val="E51E23"/>
      </a:accent2>
      <a:accent3>
        <a:srgbClr val="407FFF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1541</Words>
  <Application>Microsoft Office PowerPoint</Application>
  <PresentationFormat>Widescreen</PresentationFormat>
  <Paragraphs>140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Trebuchet MS</vt:lpstr>
      <vt:lpstr>Wingdings</vt:lpstr>
      <vt:lpstr>Wingdings 3</vt:lpstr>
      <vt:lpstr>Facet</vt:lpstr>
      <vt:lpstr>2023 Property Reappraisal Overview</vt:lpstr>
      <vt:lpstr>Why does the Franklin County Auditor’s office conduct reappraisals?</vt:lpstr>
      <vt:lpstr>What happens during this process?</vt:lpstr>
      <vt:lpstr>Visit the Know Your Home Value Website</vt:lpstr>
      <vt:lpstr>What can I expect, and when?</vt:lpstr>
      <vt:lpstr>How will my property value be affected?</vt:lpstr>
      <vt:lpstr>Are other Ohio counties expecting value increases in 2023?</vt:lpstr>
      <vt:lpstr>Will the reappraisal affect my taxes?</vt:lpstr>
      <vt:lpstr>Will the reappraisal affect my taxes?</vt:lpstr>
      <vt:lpstr>Where does the additional tax money go?</vt:lpstr>
      <vt:lpstr>Where does the additional tax money go?</vt:lpstr>
      <vt:lpstr>Where does the additional tax money go?</vt:lpstr>
      <vt:lpstr>How can I help ensure accurate valuations?</vt:lpstr>
      <vt:lpstr>Where can I find additional information?</vt:lpstr>
      <vt:lpstr>What else can I find on the Know Your Home Value website?</vt:lpstr>
      <vt:lpstr>Know Your Home Value Website </vt:lpstr>
      <vt:lpstr>What else can I find on the Know Your Home Value website?</vt:lpstr>
      <vt:lpstr>What else can I find on the Know Your Home Value website?</vt:lpstr>
      <vt:lpstr>Confused? Concerned?  Here’s who to contact: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Property Reappraisal Overview</dc:title>
  <dc:creator>Shipman, Nate T.</dc:creator>
  <cp:lastModifiedBy>Casey, P. R.</cp:lastModifiedBy>
  <cp:revision>48</cp:revision>
  <cp:lastPrinted>2023-06-12T20:32:33Z</cp:lastPrinted>
  <dcterms:created xsi:type="dcterms:W3CDTF">2022-10-28T14:55:23Z</dcterms:created>
  <dcterms:modified xsi:type="dcterms:W3CDTF">2023-06-12T20:53:40Z</dcterms:modified>
</cp:coreProperties>
</file>