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3696" r:id="rId2"/>
    <p:sldId id="256" r:id="rId3"/>
    <p:sldId id="3699" r:id="rId4"/>
    <p:sldId id="3700" r:id="rId5"/>
    <p:sldId id="3701" r:id="rId6"/>
    <p:sldId id="3702" r:id="rId7"/>
    <p:sldId id="3706" r:id="rId8"/>
    <p:sldId id="297" r:id="rId9"/>
    <p:sldId id="262" r:id="rId10"/>
    <p:sldId id="305" r:id="rId11"/>
    <p:sldId id="283" r:id="rId12"/>
    <p:sldId id="267" r:id="rId13"/>
    <p:sldId id="3705" r:id="rId14"/>
    <p:sldId id="3704" r:id="rId15"/>
    <p:sldId id="3614" r:id="rId16"/>
    <p:sldId id="3615" r:id="rId17"/>
    <p:sldId id="3708" r:id="rId18"/>
    <p:sldId id="3710" r:id="rId19"/>
    <p:sldId id="3711" r:id="rId20"/>
    <p:sldId id="3714" r:id="rId21"/>
    <p:sldId id="3712" r:id="rId22"/>
    <p:sldId id="371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2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88"/>
    <p:restoredTop sz="70204"/>
  </p:normalViewPr>
  <p:slideViewPr>
    <p:cSldViewPr snapToGrid="0">
      <p:cViewPr varScale="1">
        <p:scale>
          <a:sx n="88" d="100"/>
          <a:sy n="88" d="100"/>
        </p:scale>
        <p:origin x="122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rob/Dropbox/PTAF%20DB/Handouts%20Posters%20Literature%20T21/Voxlike%201Mar20.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rob/Dropbox/PTAF%20DB/Handouts%20Posters%20Literature%20T21/Voxlike%201Mar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800" b="1" dirty="0"/>
              <a:t>12th Grade </a:t>
            </a:r>
            <a:r>
              <a:rPr lang="en-US" sz="2800" b="1" dirty="0">
                <a:solidFill>
                  <a:schemeClr val="accent1"/>
                </a:solidFill>
              </a:rPr>
              <a:t>Cigarette</a:t>
            </a:r>
            <a:r>
              <a:rPr lang="en-US" sz="2800" b="1" baseline="0" dirty="0">
                <a:solidFill>
                  <a:schemeClr val="accent1"/>
                </a:solidFill>
              </a:rPr>
              <a:t> Use</a:t>
            </a:r>
            <a:endParaRPr lang="en-US" sz="2800" b="1" baseline="0" dirty="0"/>
          </a:p>
          <a:p>
            <a:pPr>
              <a:defRPr sz="2400" b="0" i="0" u="none" strike="noStrike" kern="1200" spc="0" baseline="0">
                <a:solidFill>
                  <a:schemeClr val="tx1">
                    <a:lumMod val="65000"/>
                    <a:lumOff val="35000"/>
                  </a:schemeClr>
                </a:solidFill>
                <a:latin typeface="+mn-lt"/>
                <a:ea typeface="+mn-ea"/>
                <a:cs typeface="+mn-cs"/>
              </a:defRPr>
            </a:pPr>
            <a:r>
              <a:rPr lang="en-US" sz="2000" b="1" dirty="0"/>
              <a:t>Use in Past 30 Days -- National Youth Tobacco Survey</a:t>
            </a:r>
          </a:p>
        </c:rich>
      </c:tx>
      <c:layout>
        <c:manualLayout>
          <c:xMode val="edge"/>
          <c:yMode val="edge"/>
          <c:x val="0.2800921350327521"/>
          <c:y val="9.7418817651956702E-2"/>
        </c:manualLayout>
      </c:layout>
      <c:overlay val="0"/>
      <c:spPr>
        <a:noFill/>
        <a:ln>
          <a:noFill/>
        </a:ln>
        <a:effectLst/>
      </c:spPr>
    </c:title>
    <c:autoTitleDeleted val="0"/>
    <c:plotArea>
      <c:layout>
        <c:manualLayout>
          <c:layoutTarget val="inner"/>
          <c:xMode val="edge"/>
          <c:yMode val="edge"/>
          <c:x val="7.895016592934391E-2"/>
          <c:y val="5.1277216492817662E-2"/>
          <c:w val="0.89503196457448575"/>
          <c:h val="0.78095985963711056"/>
        </c:manualLayout>
      </c:layout>
      <c:lineChart>
        <c:grouping val="standard"/>
        <c:varyColors val="0"/>
        <c:ser>
          <c:idx val="2"/>
          <c:order val="0"/>
          <c:tx>
            <c:strRef>
              <c:f>Sheet1!$B$3</c:f>
              <c:strCache>
                <c:ptCount val="1"/>
                <c:pt idx="0">
                  <c:v>Cigarettes</c:v>
                </c:pt>
              </c:strCache>
            </c:strRef>
          </c:tx>
          <c:spPr>
            <a:ln w="88900"/>
          </c:spPr>
          <c:marker>
            <c:symbol val="none"/>
          </c:marker>
          <c:dPt>
            <c:idx val="0"/>
            <c:bubble3D val="0"/>
            <c:spPr>
              <a:ln w="88900" cap="rnd">
                <a:solidFill>
                  <a:schemeClr val="accent1"/>
                </a:solidFill>
                <a:round/>
              </a:ln>
              <a:effectLst/>
            </c:spPr>
            <c:extLst>
              <c:ext xmlns:c16="http://schemas.microsoft.com/office/drawing/2014/chart" uri="{C3380CC4-5D6E-409C-BE32-E72D297353CC}">
                <c16:uniqueId val="{00000001-DC18-5C4B-8DA8-5B72A556314A}"/>
              </c:ext>
            </c:extLst>
          </c:dPt>
          <c:cat>
            <c:numRef>
              <c:f>Sheet1!$A$4:$A$18</c:f>
              <c:numCache>
                <c:formatCode>0</c:formatCode>
                <c:ptCount val="15"/>
                <c:pt idx="0">
                  <c:v>1999</c:v>
                </c:pt>
                <c:pt idx="1">
                  <c:v>2000</c:v>
                </c:pt>
                <c:pt idx="2">
                  <c:v>2002</c:v>
                </c:pt>
                <c:pt idx="3">
                  <c:v>2004</c:v>
                </c:pt>
                <c:pt idx="4">
                  <c:v>2006</c:v>
                </c:pt>
                <c:pt idx="5">
                  <c:v>2009</c:v>
                </c:pt>
                <c:pt idx="6">
                  <c:v>2011</c:v>
                </c:pt>
                <c:pt idx="7">
                  <c:v>2012</c:v>
                </c:pt>
                <c:pt idx="8">
                  <c:v>2013</c:v>
                </c:pt>
                <c:pt idx="9">
                  <c:v>2014</c:v>
                </c:pt>
                <c:pt idx="10">
                  <c:v>2015</c:v>
                </c:pt>
                <c:pt idx="11">
                  <c:v>2016</c:v>
                </c:pt>
                <c:pt idx="12">
                  <c:v>2017</c:v>
                </c:pt>
                <c:pt idx="13">
                  <c:v>2018</c:v>
                </c:pt>
                <c:pt idx="14">
                  <c:v>2019</c:v>
                </c:pt>
              </c:numCache>
            </c:numRef>
          </c:cat>
          <c:val>
            <c:numRef>
              <c:f>Sheet1!$B$4:$B$18</c:f>
              <c:numCache>
                <c:formatCode>0.0%</c:formatCode>
                <c:ptCount val="15"/>
                <c:pt idx="0">
                  <c:v>0.35</c:v>
                </c:pt>
                <c:pt idx="1">
                  <c:v>0.34100000000000003</c:v>
                </c:pt>
                <c:pt idx="2">
                  <c:v>0.33400000000000002</c:v>
                </c:pt>
                <c:pt idx="3">
                  <c:v>0.30399999999999999</c:v>
                </c:pt>
                <c:pt idx="4">
                  <c:v>0.247</c:v>
                </c:pt>
                <c:pt idx="5">
                  <c:v>0.23200000000000001</c:v>
                </c:pt>
                <c:pt idx="6">
                  <c:v>0.215</c:v>
                </c:pt>
                <c:pt idx="7">
                  <c:v>0.184</c:v>
                </c:pt>
                <c:pt idx="8">
                  <c:v>0.184</c:v>
                </c:pt>
                <c:pt idx="9">
                  <c:v>0.126</c:v>
                </c:pt>
                <c:pt idx="10">
                  <c:v>0.13400000000000001</c:v>
                </c:pt>
                <c:pt idx="11">
                  <c:v>0.123</c:v>
                </c:pt>
                <c:pt idx="12">
                  <c:v>0.113</c:v>
                </c:pt>
                <c:pt idx="13">
                  <c:v>0.111</c:v>
                </c:pt>
                <c:pt idx="14">
                  <c:v>8.2000000000000003E-2</c:v>
                </c:pt>
              </c:numCache>
            </c:numRef>
          </c:val>
          <c:smooth val="0"/>
          <c:extLst>
            <c:ext xmlns:c16="http://schemas.microsoft.com/office/drawing/2014/chart" uri="{C3380CC4-5D6E-409C-BE32-E72D297353CC}">
              <c16:uniqueId val="{00000002-DC18-5C4B-8DA8-5B72A556314A}"/>
            </c:ext>
          </c:extLst>
        </c:ser>
        <c:ser>
          <c:idx val="0"/>
          <c:order val="1"/>
          <c:tx>
            <c:strRef>
              <c:f>Sheet1!$B$3</c:f>
              <c:strCache>
                <c:ptCount val="1"/>
                <c:pt idx="0">
                  <c:v>Cigarettes</c:v>
                </c:pt>
              </c:strCache>
            </c:strRef>
          </c:tx>
          <c:spPr>
            <a:ln w="88900" cap="rnd">
              <a:solidFill>
                <a:schemeClr val="accent1"/>
              </a:solidFill>
              <a:round/>
            </a:ln>
            <a:effectLst/>
          </c:spPr>
          <c:marker>
            <c:symbol val="none"/>
          </c:marker>
          <c:dPt>
            <c:idx val="0"/>
            <c:bubble3D val="0"/>
            <c:extLst>
              <c:ext xmlns:c16="http://schemas.microsoft.com/office/drawing/2014/chart" uri="{C3380CC4-5D6E-409C-BE32-E72D297353CC}">
                <c16:uniqueId val="{00000004-DC18-5C4B-8DA8-5B72A556314A}"/>
              </c:ext>
            </c:extLst>
          </c:dPt>
          <c:dLbls>
            <c:dLbl>
              <c:idx val="0"/>
              <c:layout>
                <c:manualLayout>
                  <c:x val="7.3632035424747383E-3"/>
                  <c:y val="-4.4216946406661344E-2"/>
                </c:manualLayout>
              </c:layout>
              <c:tx>
                <c:rich>
                  <a:bodyPr/>
                  <a:lstStyle/>
                  <a:p>
                    <a:fld id="{BCD04B1C-CA9F-3947-B69D-550B8F35203B}" type="VALUE">
                      <a:rPr lang="en-US" sz="2800" b="1">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C18-5C4B-8DA8-5B72A556314A}"/>
                </c:ext>
              </c:extLst>
            </c:dLbl>
            <c:dLbl>
              <c:idx val="14"/>
              <c:layout>
                <c:manualLayout>
                  <c:x val="-2.0084566596194502E-2"/>
                  <c:y val="5.74886535552193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18-5C4B-8DA8-5B72A556314A}"/>
                </c:ext>
              </c:extLst>
            </c:dLbl>
            <c:spPr>
              <a:noFill/>
              <a:ln>
                <a:noFill/>
              </a:ln>
              <a:effectLst/>
            </c:spPr>
            <c:txPr>
              <a:bodyPr rot="0" spcFirstLastPara="1" vertOverflow="ellipsis" vert="horz" wrap="square" lIns="38100" tIns="19050" rIns="38100" bIns="19050" anchor="t" anchorCtr="0">
                <a:spAutoFit/>
              </a:bodyPr>
              <a:lstStyle/>
              <a:p>
                <a:pPr>
                  <a:defRPr sz="280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25000"/>
                          <a:lumOff val="75000"/>
                        </a:schemeClr>
                      </a:solidFill>
                      <a:round/>
                    </a:ln>
                    <a:effectLst/>
                  </c:spPr>
                </c15:leaderLines>
              </c:ext>
            </c:extLst>
          </c:dLbls>
          <c:cat>
            <c:numRef>
              <c:f>Sheet1!$A$4:$A$18</c:f>
              <c:numCache>
                <c:formatCode>0</c:formatCode>
                <c:ptCount val="15"/>
                <c:pt idx="0">
                  <c:v>1999</c:v>
                </c:pt>
                <c:pt idx="1">
                  <c:v>2000</c:v>
                </c:pt>
                <c:pt idx="2">
                  <c:v>2002</c:v>
                </c:pt>
                <c:pt idx="3">
                  <c:v>2004</c:v>
                </c:pt>
                <c:pt idx="4">
                  <c:v>2006</c:v>
                </c:pt>
                <c:pt idx="5">
                  <c:v>2009</c:v>
                </c:pt>
                <c:pt idx="6">
                  <c:v>2011</c:v>
                </c:pt>
                <c:pt idx="7">
                  <c:v>2012</c:v>
                </c:pt>
                <c:pt idx="8">
                  <c:v>2013</c:v>
                </c:pt>
                <c:pt idx="9">
                  <c:v>2014</c:v>
                </c:pt>
                <c:pt idx="10">
                  <c:v>2015</c:v>
                </c:pt>
                <c:pt idx="11">
                  <c:v>2016</c:v>
                </c:pt>
                <c:pt idx="12">
                  <c:v>2017</c:v>
                </c:pt>
                <c:pt idx="13">
                  <c:v>2018</c:v>
                </c:pt>
                <c:pt idx="14">
                  <c:v>2019</c:v>
                </c:pt>
              </c:numCache>
            </c:numRef>
          </c:cat>
          <c:val>
            <c:numRef>
              <c:f>Sheet1!$B$4:$B$18</c:f>
              <c:numCache>
                <c:formatCode>0.0%</c:formatCode>
                <c:ptCount val="15"/>
                <c:pt idx="0">
                  <c:v>0.35</c:v>
                </c:pt>
                <c:pt idx="1">
                  <c:v>0.34100000000000003</c:v>
                </c:pt>
                <c:pt idx="2">
                  <c:v>0.33400000000000002</c:v>
                </c:pt>
                <c:pt idx="3">
                  <c:v>0.30399999999999999</c:v>
                </c:pt>
                <c:pt idx="4">
                  <c:v>0.247</c:v>
                </c:pt>
                <c:pt idx="5">
                  <c:v>0.23200000000000001</c:v>
                </c:pt>
                <c:pt idx="6">
                  <c:v>0.215</c:v>
                </c:pt>
                <c:pt idx="7">
                  <c:v>0.184</c:v>
                </c:pt>
                <c:pt idx="8">
                  <c:v>0.184</c:v>
                </c:pt>
                <c:pt idx="9">
                  <c:v>0.126</c:v>
                </c:pt>
                <c:pt idx="10">
                  <c:v>0.13400000000000001</c:v>
                </c:pt>
                <c:pt idx="11">
                  <c:v>0.123</c:v>
                </c:pt>
                <c:pt idx="12">
                  <c:v>0.113</c:v>
                </c:pt>
                <c:pt idx="13">
                  <c:v>0.111</c:v>
                </c:pt>
                <c:pt idx="14">
                  <c:v>8.2000000000000003E-2</c:v>
                </c:pt>
              </c:numCache>
            </c:numRef>
          </c:val>
          <c:smooth val="0"/>
          <c:extLst>
            <c:ext xmlns:c16="http://schemas.microsoft.com/office/drawing/2014/chart" uri="{C3380CC4-5D6E-409C-BE32-E72D297353CC}">
              <c16:uniqueId val="{00000006-DC18-5C4B-8DA8-5B72A556314A}"/>
            </c:ext>
          </c:extLst>
        </c:ser>
        <c:dLbls>
          <c:showLegendKey val="0"/>
          <c:showVal val="0"/>
          <c:showCatName val="0"/>
          <c:showSerName val="0"/>
          <c:showPercent val="0"/>
          <c:showBubbleSize val="0"/>
        </c:dLbls>
        <c:smooth val="0"/>
        <c:axId val="908021760"/>
        <c:axId val="907783488"/>
      </c:lineChart>
      <c:catAx>
        <c:axId val="908021760"/>
        <c:scaling>
          <c:orientation val="minMax"/>
        </c:scaling>
        <c:delete val="0"/>
        <c:axPos val="b"/>
        <c:numFmt formatCode="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7783488"/>
        <c:crosses val="autoZero"/>
        <c:auto val="1"/>
        <c:lblAlgn val="ctr"/>
        <c:lblOffset val="100"/>
        <c:tickLblSkip val="2"/>
        <c:noMultiLvlLbl val="0"/>
      </c:catAx>
      <c:valAx>
        <c:axId val="907783488"/>
        <c:scaling>
          <c:orientation val="minMax"/>
          <c:max val="0.4"/>
          <c:min val="1.0000000000000002E-3"/>
        </c:scaling>
        <c:delete val="0"/>
        <c:axPos val="l"/>
        <c:majorGridlines>
          <c:spPr>
            <a:ln w="9525" cap="flat" cmpd="sng" algn="ctr">
              <a:solidFill>
                <a:schemeClr val="tx1">
                  <a:lumMod val="15000"/>
                  <a:lumOff val="85000"/>
                </a:schemeClr>
              </a:solidFill>
              <a:round/>
            </a:ln>
            <a:effectLst/>
          </c:spPr>
        </c:majorGridlines>
        <c:numFmt formatCode="0%" sourceLinked="0"/>
        <c:majorTickMark val="in"/>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spc="100" baseline="0">
                <a:solidFill>
                  <a:schemeClr val="tx1">
                    <a:lumMod val="65000"/>
                    <a:lumOff val="35000"/>
                  </a:schemeClr>
                </a:solidFill>
                <a:latin typeface="+mn-lt"/>
                <a:ea typeface="+mn-ea"/>
                <a:cs typeface="+mn-cs"/>
              </a:defRPr>
            </a:pPr>
            <a:endParaRPr lang="en-US"/>
          </a:p>
        </c:txPr>
        <c:crossAx val="908021760"/>
        <c:crosses val="autoZero"/>
        <c:crossBetween val="between"/>
        <c:majorUnit val="0.1"/>
      </c:valAx>
      <c:spPr>
        <a:noFill/>
        <a:ln w="25400">
          <a:noFill/>
        </a:ln>
      </c:spPr>
    </c:plotArea>
    <c:plotVisOnly val="1"/>
    <c:dispBlanksAs val="gap"/>
    <c:showDLblsOverMax val="0"/>
    <c:extLst/>
  </c:chart>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800" b="1" dirty="0"/>
              <a:t>12th Grade </a:t>
            </a:r>
            <a:r>
              <a:rPr lang="en-US" sz="2800" b="1" dirty="0">
                <a:solidFill>
                  <a:schemeClr val="accent1"/>
                </a:solidFill>
              </a:rPr>
              <a:t>Cigarette</a:t>
            </a:r>
            <a:r>
              <a:rPr lang="en-US" sz="2800" b="1" baseline="0" dirty="0"/>
              <a:t> vs </a:t>
            </a:r>
            <a:r>
              <a:rPr lang="en-US" sz="2800" b="1" baseline="0" dirty="0">
                <a:solidFill>
                  <a:schemeClr val="accent2"/>
                </a:solidFill>
              </a:rPr>
              <a:t>E-Cigarette</a:t>
            </a:r>
            <a:r>
              <a:rPr lang="en-US" sz="2800" b="1" baseline="0" dirty="0"/>
              <a:t> Use</a:t>
            </a:r>
          </a:p>
          <a:p>
            <a:pPr>
              <a:defRPr sz="2400" b="0" i="0" u="none" strike="noStrike" kern="1200" spc="0" baseline="0">
                <a:solidFill>
                  <a:schemeClr val="tx1">
                    <a:lumMod val="65000"/>
                    <a:lumOff val="35000"/>
                  </a:schemeClr>
                </a:solidFill>
                <a:latin typeface="+mn-lt"/>
                <a:ea typeface="+mn-ea"/>
                <a:cs typeface="+mn-cs"/>
              </a:defRPr>
            </a:pPr>
            <a:r>
              <a:rPr lang="en-US" sz="2000" b="1" dirty="0"/>
              <a:t>Use in Past 30 Days -- National Youth Tobacco Survey</a:t>
            </a:r>
          </a:p>
        </c:rich>
      </c:tx>
      <c:layout>
        <c:manualLayout>
          <c:xMode val="edge"/>
          <c:yMode val="edge"/>
          <c:x val="0.28247953998654218"/>
          <c:y val="3.5803497085761866E-2"/>
        </c:manualLayout>
      </c:layout>
      <c:overlay val="0"/>
      <c:spPr>
        <a:noFill/>
        <a:ln>
          <a:noFill/>
        </a:ln>
        <a:effectLst/>
      </c:spPr>
    </c:title>
    <c:autoTitleDeleted val="0"/>
    <c:plotArea>
      <c:layout>
        <c:manualLayout>
          <c:layoutTarget val="inner"/>
          <c:xMode val="edge"/>
          <c:yMode val="edge"/>
          <c:x val="8.7062455171537378E-2"/>
          <c:y val="5.9603611163925076E-2"/>
          <c:w val="0.91174384235156758"/>
          <c:h val="0.78095985963711056"/>
        </c:manualLayout>
      </c:layout>
      <c:lineChart>
        <c:grouping val="standard"/>
        <c:varyColors val="0"/>
        <c:ser>
          <c:idx val="2"/>
          <c:order val="0"/>
          <c:tx>
            <c:strRef>
              <c:f>Sheet1!$B$3</c:f>
              <c:strCache>
                <c:ptCount val="1"/>
                <c:pt idx="0">
                  <c:v>Cigarettes</c:v>
                </c:pt>
              </c:strCache>
            </c:strRef>
          </c:tx>
          <c:spPr>
            <a:ln w="88900"/>
          </c:spPr>
          <c:marker>
            <c:symbol val="none"/>
          </c:marker>
          <c:dPt>
            <c:idx val="0"/>
            <c:bubble3D val="0"/>
            <c:spPr>
              <a:ln w="88900" cap="rnd">
                <a:solidFill>
                  <a:schemeClr val="accent1"/>
                </a:solidFill>
                <a:round/>
              </a:ln>
              <a:effectLst/>
            </c:spPr>
            <c:extLst>
              <c:ext xmlns:c16="http://schemas.microsoft.com/office/drawing/2014/chart" uri="{C3380CC4-5D6E-409C-BE32-E72D297353CC}">
                <c16:uniqueId val="{00000001-DC18-5C4B-8DA8-5B72A556314A}"/>
              </c:ext>
            </c:extLst>
          </c:dPt>
          <c:cat>
            <c:numRef>
              <c:f>Sheet1!$A$4:$A$18</c:f>
              <c:numCache>
                <c:formatCode>0</c:formatCode>
                <c:ptCount val="15"/>
                <c:pt idx="0">
                  <c:v>1999</c:v>
                </c:pt>
                <c:pt idx="1">
                  <c:v>2000</c:v>
                </c:pt>
                <c:pt idx="2">
                  <c:v>2002</c:v>
                </c:pt>
                <c:pt idx="3">
                  <c:v>2004</c:v>
                </c:pt>
                <c:pt idx="4">
                  <c:v>2006</c:v>
                </c:pt>
                <c:pt idx="5">
                  <c:v>2009</c:v>
                </c:pt>
                <c:pt idx="6">
                  <c:v>2011</c:v>
                </c:pt>
                <c:pt idx="7">
                  <c:v>2012</c:v>
                </c:pt>
                <c:pt idx="8">
                  <c:v>2013</c:v>
                </c:pt>
                <c:pt idx="9">
                  <c:v>2014</c:v>
                </c:pt>
                <c:pt idx="10">
                  <c:v>2015</c:v>
                </c:pt>
                <c:pt idx="11">
                  <c:v>2016</c:v>
                </c:pt>
                <c:pt idx="12">
                  <c:v>2017</c:v>
                </c:pt>
                <c:pt idx="13">
                  <c:v>2018</c:v>
                </c:pt>
                <c:pt idx="14">
                  <c:v>2019</c:v>
                </c:pt>
              </c:numCache>
            </c:numRef>
          </c:cat>
          <c:val>
            <c:numRef>
              <c:f>Sheet1!$B$4:$B$18</c:f>
              <c:numCache>
                <c:formatCode>0.0%</c:formatCode>
                <c:ptCount val="15"/>
                <c:pt idx="0">
                  <c:v>0.35</c:v>
                </c:pt>
                <c:pt idx="1">
                  <c:v>0.34100000000000003</c:v>
                </c:pt>
                <c:pt idx="2">
                  <c:v>0.33400000000000002</c:v>
                </c:pt>
                <c:pt idx="3">
                  <c:v>0.30399999999999999</c:v>
                </c:pt>
                <c:pt idx="4">
                  <c:v>0.247</c:v>
                </c:pt>
                <c:pt idx="5">
                  <c:v>0.23200000000000001</c:v>
                </c:pt>
                <c:pt idx="6">
                  <c:v>0.215</c:v>
                </c:pt>
                <c:pt idx="7">
                  <c:v>0.184</c:v>
                </c:pt>
                <c:pt idx="8">
                  <c:v>0.184</c:v>
                </c:pt>
                <c:pt idx="9">
                  <c:v>0.126</c:v>
                </c:pt>
                <c:pt idx="10">
                  <c:v>0.13400000000000001</c:v>
                </c:pt>
                <c:pt idx="11">
                  <c:v>0.123</c:v>
                </c:pt>
                <c:pt idx="12">
                  <c:v>0.113</c:v>
                </c:pt>
                <c:pt idx="13">
                  <c:v>0.111</c:v>
                </c:pt>
                <c:pt idx="14">
                  <c:v>8.2000000000000003E-2</c:v>
                </c:pt>
              </c:numCache>
            </c:numRef>
          </c:val>
          <c:smooth val="0"/>
          <c:extLst>
            <c:ext xmlns:c16="http://schemas.microsoft.com/office/drawing/2014/chart" uri="{C3380CC4-5D6E-409C-BE32-E72D297353CC}">
              <c16:uniqueId val="{00000002-DC18-5C4B-8DA8-5B72A556314A}"/>
            </c:ext>
          </c:extLst>
        </c:ser>
        <c:ser>
          <c:idx val="3"/>
          <c:order val="1"/>
          <c:tx>
            <c:strRef>
              <c:f>Sheet1!$C$3</c:f>
              <c:strCache>
                <c:ptCount val="1"/>
                <c:pt idx="0">
                  <c:v>E-Cigarettes</c:v>
                </c:pt>
              </c:strCache>
            </c:strRef>
          </c:tx>
          <c:spPr>
            <a:ln w="88900"/>
          </c:spPr>
          <c:marker>
            <c:symbol val="none"/>
          </c:marker>
          <c:cat>
            <c:numRef>
              <c:f>Sheet1!$A$4:$A$18</c:f>
              <c:numCache>
                <c:formatCode>0</c:formatCode>
                <c:ptCount val="15"/>
                <c:pt idx="0">
                  <c:v>1999</c:v>
                </c:pt>
                <c:pt idx="1">
                  <c:v>2000</c:v>
                </c:pt>
                <c:pt idx="2">
                  <c:v>2002</c:v>
                </c:pt>
                <c:pt idx="3">
                  <c:v>2004</c:v>
                </c:pt>
                <c:pt idx="4">
                  <c:v>2006</c:v>
                </c:pt>
                <c:pt idx="5">
                  <c:v>2009</c:v>
                </c:pt>
                <c:pt idx="6">
                  <c:v>2011</c:v>
                </c:pt>
                <c:pt idx="7">
                  <c:v>2012</c:v>
                </c:pt>
                <c:pt idx="8">
                  <c:v>2013</c:v>
                </c:pt>
                <c:pt idx="9">
                  <c:v>2014</c:v>
                </c:pt>
                <c:pt idx="10">
                  <c:v>2015</c:v>
                </c:pt>
                <c:pt idx="11">
                  <c:v>2016</c:v>
                </c:pt>
                <c:pt idx="12">
                  <c:v>2017</c:v>
                </c:pt>
                <c:pt idx="13">
                  <c:v>2018</c:v>
                </c:pt>
                <c:pt idx="14">
                  <c:v>2019</c:v>
                </c:pt>
              </c:numCache>
            </c:numRef>
          </c:cat>
          <c:val>
            <c:numRef>
              <c:f>Sheet1!$C$4:$C$18</c:f>
              <c:numCache>
                <c:formatCode>General</c:formatCode>
                <c:ptCount val="15"/>
                <c:pt idx="6" formatCode="0.0%">
                  <c:v>1.6E-2</c:v>
                </c:pt>
                <c:pt idx="7" formatCode="0.0%">
                  <c:v>3.5000000000000003E-2</c:v>
                </c:pt>
                <c:pt idx="8" formatCode="0.0%">
                  <c:v>5.8999999999999997E-2</c:v>
                </c:pt>
                <c:pt idx="9" formatCode="0.0%">
                  <c:v>0.152</c:v>
                </c:pt>
                <c:pt idx="10" formatCode="0.0%">
                  <c:v>0.19700000000000001</c:v>
                </c:pt>
                <c:pt idx="11" formatCode="0.0%">
                  <c:v>0.13600000000000001</c:v>
                </c:pt>
                <c:pt idx="12" formatCode="0.0%">
                  <c:v>0.152</c:v>
                </c:pt>
                <c:pt idx="13" formatCode="0.0%">
                  <c:v>0.24299999999999999</c:v>
                </c:pt>
                <c:pt idx="14" formatCode="0.0%">
                  <c:v>0.34499999999999997</c:v>
                </c:pt>
              </c:numCache>
            </c:numRef>
          </c:val>
          <c:smooth val="0"/>
          <c:extLst>
            <c:ext xmlns:c16="http://schemas.microsoft.com/office/drawing/2014/chart" uri="{C3380CC4-5D6E-409C-BE32-E72D297353CC}">
              <c16:uniqueId val="{00000003-DC18-5C4B-8DA8-5B72A556314A}"/>
            </c:ext>
          </c:extLst>
        </c:ser>
        <c:ser>
          <c:idx val="0"/>
          <c:order val="2"/>
          <c:tx>
            <c:strRef>
              <c:f>Sheet1!$B$3</c:f>
              <c:strCache>
                <c:ptCount val="1"/>
                <c:pt idx="0">
                  <c:v>Cigarettes</c:v>
                </c:pt>
              </c:strCache>
            </c:strRef>
          </c:tx>
          <c:spPr>
            <a:ln w="88900" cap="rnd">
              <a:solidFill>
                <a:schemeClr val="accent1"/>
              </a:solidFill>
              <a:round/>
            </a:ln>
            <a:effectLst/>
          </c:spPr>
          <c:marker>
            <c:symbol val="none"/>
          </c:marker>
          <c:dPt>
            <c:idx val="0"/>
            <c:bubble3D val="0"/>
            <c:extLst>
              <c:ext xmlns:c16="http://schemas.microsoft.com/office/drawing/2014/chart" uri="{C3380CC4-5D6E-409C-BE32-E72D297353CC}">
                <c16:uniqueId val="{00000004-DC18-5C4B-8DA8-5B72A556314A}"/>
              </c:ext>
            </c:extLst>
          </c:dPt>
          <c:dLbls>
            <c:dLbl>
              <c:idx val="0"/>
              <c:layout>
                <c:manualLayout>
                  <c:x val="7.3632035424747383E-3"/>
                  <c:y val="-4.4216946406661344E-2"/>
                </c:manualLayout>
              </c:layout>
              <c:tx>
                <c:rich>
                  <a:bodyPr/>
                  <a:lstStyle/>
                  <a:p>
                    <a:fld id="{BCD04B1C-CA9F-3947-B69D-550B8F35203B}" type="VALUE">
                      <a:rPr lang="en-US" sz="2800" b="1">
                        <a:solidFill>
                          <a:schemeClr val="accent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C18-5C4B-8DA8-5B72A556314A}"/>
                </c:ext>
              </c:extLst>
            </c:dLbl>
            <c:dLbl>
              <c:idx val="14"/>
              <c:layout>
                <c:manualLayout>
                  <c:x val="-2.0084566596194502E-2"/>
                  <c:y val="5.74886535552193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18-5C4B-8DA8-5B72A556314A}"/>
                </c:ext>
              </c:extLst>
            </c:dLbl>
            <c:spPr>
              <a:noFill/>
              <a:ln>
                <a:noFill/>
              </a:ln>
              <a:effectLst/>
            </c:spPr>
            <c:txPr>
              <a:bodyPr rot="0" spcFirstLastPara="1" vertOverflow="ellipsis" vert="horz" wrap="square" lIns="38100" tIns="19050" rIns="38100" bIns="19050" anchor="t" anchorCtr="0">
                <a:spAutoFit/>
              </a:bodyPr>
              <a:lstStyle/>
              <a:p>
                <a:pPr>
                  <a:defRPr sz="280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25000"/>
                          <a:lumOff val="75000"/>
                        </a:schemeClr>
                      </a:solidFill>
                      <a:round/>
                    </a:ln>
                    <a:effectLst/>
                  </c:spPr>
                </c15:leaderLines>
              </c:ext>
            </c:extLst>
          </c:dLbls>
          <c:cat>
            <c:numRef>
              <c:f>Sheet1!$A$4:$A$18</c:f>
              <c:numCache>
                <c:formatCode>0</c:formatCode>
                <c:ptCount val="15"/>
                <c:pt idx="0">
                  <c:v>1999</c:v>
                </c:pt>
                <c:pt idx="1">
                  <c:v>2000</c:v>
                </c:pt>
                <c:pt idx="2">
                  <c:v>2002</c:v>
                </c:pt>
                <c:pt idx="3">
                  <c:v>2004</c:v>
                </c:pt>
                <c:pt idx="4">
                  <c:v>2006</c:v>
                </c:pt>
                <c:pt idx="5">
                  <c:v>2009</c:v>
                </c:pt>
                <c:pt idx="6">
                  <c:v>2011</c:v>
                </c:pt>
                <c:pt idx="7">
                  <c:v>2012</c:v>
                </c:pt>
                <c:pt idx="8">
                  <c:v>2013</c:v>
                </c:pt>
                <c:pt idx="9">
                  <c:v>2014</c:v>
                </c:pt>
                <c:pt idx="10">
                  <c:v>2015</c:v>
                </c:pt>
                <c:pt idx="11">
                  <c:v>2016</c:v>
                </c:pt>
                <c:pt idx="12">
                  <c:v>2017</c:v>
                </c:pt>
                <c:pt idx="13">
                  <c:v>2018</c:v>
                </c:pt>
                <c:pt idx="14">
                  <c:v>2019</c:v>
                </c:pt>
              </c:numCache>
            </c:numRef>
          </c:cat>
          <c:val>
            <c:numRef>
              <c:f>Sheet1!$B$4:$B$18</c:f>
              <c:numCache>
                <c:formatCode>0.0%</c:formatCode>
                <c:ptCount val="15"/>
                <c:pt idx="0">
                  <c:v>0.35</c:v>
                </c:pt>
                <c:pt idx="1">
                  <c:v>0.34100000000000003</c:v>
                </c:pt>
                <c:pt idx="2">
                  <c:v>0.33400000000000002</c:v>
                </c:pt>
                <c:pt idx="3">
                  <c:v>0.30399999999999999</c:v>
                </c:pt>
                <c:pt idx="4">
                  <c:v>0.247</c:v>
                </c:pt>
                <c:pt idx="5">
                  <c:v>0.23200000000000001</c:v>
                </c:pt>
                <c:pt idx="6">
                  <c:v>0.215</c:v>
                </c:pt>
                <c:pt idx="7">
                  <c:v>0.184</c:v>
                </c:pt>
                <c:pt idx="8">
                  <c:v>0.184</c:v>
                </c:pt>
                <c:pt idx="9">
                  <c:v>0.126</c:v>
                </c:pt>
                <c:pt idx="10">
                  <c:v>0.13400000000000001</c:v>
                </c:pt>
                <c:pt idx="11">
                  <c:v>0.123</c:v>
                </c:pt>
                <c:pt idx="12">
                  <c:v>0.113</c:v>
                </c:pt>
                <c:pt idx="13">
                  <c:v>0.111</c:v>
                </c:pt>
                <c:pt idx="14">
                  <c:v>8.2000000000000003E-2</c:v>
                </c:pt>
              </c:numCache>
            </c:numRef>
          </c:val>
          <c:smooth val="0"/>
          <c:extLst>
            <c:ext xmlns:c16="http://schemas.microsoft.com/office/drawing/2014/chart" uri="{C3380CC4-5D6E-409C-BE32-E72D297353CC}">
              <c16:uniqueId val="{00000006-DC18-5C4B-8DA8-5B72A556314A}"/>
            </c:ext>
          </c:extLst>
        </c:ser>
        <c:ser>
          <c:idx val="1"/>
          <c:order val="3"/>
          <c:tx>
            <c:strRef>
              <c:f>Sheet1!$C$3</c:f>
              <c:strCache>
                <c:ptCount val="1"/>
                <c:pt idx="0">
                  <c:v>E-Cigarettes</c:v>
                </c:pt>
              </c:strCache>
            </c:strRef>
          </c:tx>
          <c:spPr>
            <a:ln w="88900" cap="rnd">
              <a:solidFill>
                <a:schemeClr val="accent6"/>
              </a:solidFill>
              <a:round/>
            </a:ln>
            <a:effectLst/>
          </c:spPr>
          <c:marker>
            <c:symbol val="none"/>
          </c:marker>
          <c:dLbls>
            <c:dLbl>
              <c:idx val="6"/>
              <c:layout>
                <c:manualLayout>
                  <c:x val="-6.4482029598308746E-2"/>
                  <c:y val="-5.1437216338880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18-5C4B-8DA8-5B72A556314A}"/>
                </c:ext>
              </c:extLst>
            </c:dLbl>
            <c:dLbl>
              <c:idx val="14"/>
              <c:layout>
                <c:manualLayout>
                  <c:x val="-1.3468817624537711E-2"/>
                  <c:y val="-5.9165262543680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18-5C4B-8DA8-5B72A556314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Sheet1!$A$4:$A$18</c:f>
              <c:numCache>
                <c:formatCode>0</c:formatCode>
                <c:ptCount val="15"/>
                <c:pt idx="0">
                  <c:v>1999</c:v>
                </c:pt>
                <c:pt idx="1">
                  <c:v>2000</c:v>
                </c:pt>
                <c:pt idx="2">
                  <c:v>2002</c:v>
                </c:pt>
                <c:pt idx="3">
                  <c:v>2004</c:v>
                </c:pt>
                <c:pt idx="4">
                  <c:v>2006</c:v>
                </c:pt>
                <c:pt idx="5">
                  <c:v>2009</c:v>
                </c:pt>
                <c:pt idx="6">
                  <c:v>2011</c:v>
                </c:pt>
                <c:pt idx="7">
                  <c:v>2012</c:v>
                </c:pt>
                <c:pt idx="8">
                  <c:v>2013</c:v>
                </c:pt>
                <c:pt idx="9">
                  <c:v>2014</c:v>
                </c:pt>
                <c:pt idx="10">
                  <c:v>2015</c:v>
                </c:pt>
                <c:pt idx="11">
                  <c:v>2016</c:v>
                </c:pt>
                <c:pt idx="12">
                  <c:v>2017</c:v>
                </c:pt>
                <c:pt idx="13">
                  <c:v>2018</c:v>
                </c:pt>
                <c:pt idx="14">
                  <c:v>2019</c:v>
                </c:pt>
              </c:numCache>
            </c:numRef>
          </c:cat>
          <c:val>
            <c:numRef>
              <c:f>Sheet1!$C$4:$C$18</c:f>
              <c:numCache>
                <c:formatCode>General</c:formatCode>
                <c:ptCount val="15"/>
                <c:pt idx="6" formatCode="0.0%">
                  <c:v>1.6E-2</c:v>
                </c:pt>
                <c:pt idx="7" formatCode="0.0%">
                  <c:v>3.5000000000000003E-2</c:v>
                </c:pt>
                <c:pt idx="8" formatCode="0.0%">
                  <c:v>5.8999999999999997E-2</c:v>
                </c:pt>
                <c:pt idx="9" formatCode="0.0%">
                  <c:v>0.152</c:v>
                </c:pt>
                <c:pt idx="10" formatCode="0.0%">
                  <c:v>0.19700000000000001</c:v>
                </c:pt>
                <c:pt idx="11" formatCode="0.0%">
                  <c:v>0.13600000000000001</c:v>
                </c:pt>
                <c:pt idx="12" formatCode="0.0%">
                  <c:v>0.152</c:v>
                </c:pt>
                <c:pt idx="13" formatCode="0.0%">
                  <c:v>0.24299999999999999</c:v>
                </c:pt>
                <c:pt idx="14" formatCode="0.0%">
                  <c:v>0.34499999999999997</c:v>
                </c:pt>
              </c:numCache>
            </c:numRef>
          </c:val>
          <c:smooth val="0"/>
          <c:extLst>
            <c:ext xmlns:c16="http://schemas.microsoft.com/office/drawing/2014/chart" uri="{C3380CC4-5D6E-409C-BE32-E72D297353CC}">
              <c16:uniqueId val="{00000009-DC18-5C4B-8DA8-5B72A556314A}"/>
            </c:ext>
          </c:extLst>
        </c:ser>
        <c:dLbls>
          <c:showLegendKey val="0"/>
          <c:showVal val="0"/>
          <c:showCatName val="0"/>
          <c:showSerName val="0"/>
          <c:showPercent val="0"/>
          <c:showBubbleSize val="0"/>
        </c:dLbls>
        <c:smooth val="0"/>
        <c:axId val="908021760"/>
        <c:axId val="907783488"/>
      </c:lineChart>
      <c:catAx>
        <c:axId val="908021760"/>
        <c:scaling>
          <c:orientation val="minMax"/>
        </c:scaling>
        <c:delete val="0"/>
        <c:axPos val="b"/>
        <c:numFmt formatCode="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7783488"/>
        <c:crosses val="autoZero"/>
        <c:auto val="1"/>
        <c:lblAlgn val="ctr"/>
        <c:lblOffset val="100"/>
        <c:tickLblSkip val="2"/>
        <c:noMultiLvlLbl val="0"/>
      </c:catAx>
      <c:valAx>
        <c:axId val="907783488"/>
        <c:scaling>
          <c:orientation val="minMax"/>
          <c:max val="0.4"/>
          <c:min val="1.0000000000000002E-3"/>
        </c:scaling>
        <c:delete val="0"/>
        <c:axPos val="l"/>
        <c:majorGridlines>
          <c:spPr>
            <a:ln w="9525" cap="flat" cmpd="sng" algn="ctr">
              <a:solidFill>
                <a:schemeClr val="tx1">
                  <a:lumMod val="15000"/>
                  <a:lumOff val="85000"/>
                </a:schemeClr>
              </a:solidFill>
              <a:round/>
            </a:ln>
            <a:effectLst/>
          </c:spPr>
        </c:majorGridlines>
        <c:numFmt formatCode="0%" sourceLinked="0"/>
        <c:majorTickMark val="in"/>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spc="100" baseline="0">
                <a:solidFill>
                  <a:schemeClr val="tx1">
                    <a:lumMod val="65000"/>
                    <a:lumOff val="35000"/>
                  </a:schemeClr>
                </a:solidFill>
                <a:latin typeface="+mn-lt"/>
                <a:ea typeface="+mn-ea"/>
                <a:cs typeface="+mn-cs"/>
              </a:defRPr>
            </a:pPr>
            <a:endParaRPr lang="en-US"/>
          </a:p>
        </c:txPr>
        <c:crossAx val="908021760"/>
        <c:crosses val="autoZero"/>
        <c:crossBetween val="between"/>
        <c:majorUnit val="0.1"/>
      </c:valAx>
    </c:plotArea>
    <c:plotVisOnly val="1"/>
    <c:dispBlanksAs val="gap"/>
    <c:showDLblsOverMax val="0"/>
    <c:extLst/>
  </c:chart>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0.10254</cdr:x>
      <cdr:y>0.14523</cdr:y>
    </cdr:from>
    <cdr:to>
      <cdr:x>0.11395</cdr:x>
      <cdr:y>0.16157</cdr:y>
    </cdr:to>
    <cdr:sp macro="" textlink="">
      <cdr:nvSpPr>
        <cdr:cNvPr id="3" name="Oval 2">
          <a:extLst xmlns:a="http://schemas.openxmlformats.org/drawingml/2006/main">
            <a:ext uri="{FF2B5EF4-FFF2-40B4-BE49-F238E27FC236}">
              <a16:creationId xmlns:a16="http://schemas.microsoft.com/office/drawing/2014/main" id="{FB28E36B-C2C2-0347-88C7-8A517DEBE842}"/>
            </a:ext>
          </a:extLst>
        </cdr:cNvPr>
        <cdr:cNvSpPr/>
      </cdr:nvSpPr>
      <cdr:spPr>
        <a:xfrm xmlns:a="http://schemas.openxmlformats.org/drawingml/2006/main">
          <a:off x="1231900" y="1219200"/>
          <a:ext cx="137160" cy="13716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0.93975</cdr:x>
      <cdr:y>0.67171</cdr:y>
    </cdr:from>
    <cdr:to>
      <cdr:x>0.95116</cdr:x>
      <cdr:y>0.68805</cdr:y>
    </cdr:to>
    <cdr:sp macro="" textlink="">
      <cdr:nvSpPr>
        <cdr:cNvPr id="4" name="Oval 3">
          <a:extLst xmlns:a="http://schemas.openxmlformats.org/drawingml/2006/main">
            <a:ext uri="{FF2B5EF4-FFF2-40B4-BE49-F238E27FC236}">
              <a16:creationId xmlns:a16="http://schemas.microsoft.com/office/drawing/2014/main" id="{32954C71-5ED6-3149-8643-AF6A0FEAFFF3}"/>
            </a:ext>
          </a:extLst>
        </cdr:cNvPr>
        <cdr:cNvSpPr/>
      </cdr:nvSpPr>
      <cdr:spPr>
        <a:xfrm xmlns:a="http://schemas.openxmlformats.org/drawingml/2006/main">
          <a:off x="11290300" y="5638800"/>
          <a:ext cx="137160" cy="13716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0.10254</cdr:x>
      <cdr:y>0.14523</cdr:y>
    </cdr:from>
    <cdr:to>
      <cdr:x>0.11395</cdr:x>
      <cdr:y>0.16157</cdr:y>
    </cdr:to>
    <cdr:sp macro="" textlink="">
      <cdr:nvSpPr>
        <cdr:cNvPr id="2" name="Oval 2">
          <a:extLst xmlns:a="http://schemas.openxmlformats.org/drawingml/2006/main">
            <a:ext uri="{FF2B5EF4-FFF2-40B4-BE49-F238E27FC236}">
              <a16:creationId xmlns:a16="http://schemas.microsoft.com/office/drawing/2014/main" id="{FB28E36B-C2C2-0347-88C7-8A517DEBE842}"/>
            </a:ext>
          </a:extLst>
        </cdr:cNvPr>
        <cdr:cNvSpPr/>
      </cdr:nvSpPr>
      <cdr:spPr>
        <a:xfrm xmlns:a="http://schemas.openxmlformats.org/drawingml/2006/main">
          <a:off x="1231900" y="1219200"/>
          <a:ext cx="137160" cy="13716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0.93975</cdr:x>
      <cdr:y>0.67171</cdr:y>
    </cdr:from>
    <cdr:to>
      <cdr:x>0.95116</cdr:x>
      <cdr:y>0.68805</cdr:y>
    </cdr:to>
    <cdr:sp macro="" textlink="">
      <cdr:nvSpPr>
        <cdr:cNvPr id="7" name="Oval 3">
          <a:extLst xmlns:a="http://schemas.openxmlformats.org/drawingml/2006/main">
            <a:ext uri="{FF2B5EF4-FFF2-40B4-BE49-F238E27FC236}">
              <a16:creationId xmlns:a16="http://schemas.microsoft.com/office/drawing/2014/main" id="{32954C71-5ED6-3149-8643-AF6A0FEAFFF3}"/>
            </a:ext>
          </a:extLst>
        </cdr:cNvPr>
        <cdr:cNvSpPr/>
      </cdr:nvSpPr>
      <cdr:spPr>
        <a:xfrm xmlns:a="http://schemas.openxmlformats.org/drawingml/2006/main">
          <a:off x="11290300" y="5638800"/>
          <a:ext cx="137160" cy="13716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0.0663</cdr:x>
      <cdr:y>0.82907</cdr:y>
    </cdr:from>
    <cdr:to>
      <cdr:x>0.15131</cdr:x>
      <cdr:y>0.89099</cdr:y>
    </cdr:to>
    <cdr:sp macro="" textlink="">
      <cdr:nvSpPr>
        <cdr:cNvPr id="13" name="Donut 12">
          <a:extLst xmlns:a="http://schemas.openxmlformats.org/drawingml/2006/main">
            <a:ext uri="{FF2B5EF4-FFF2-40B4-BE49-F238E27FC236}">
              <a16:creationId xmlns:a16="http://schemas.microsoft.com/office/drawing/2014/main" id="{A0CD4825-16BD-06F6-138B-0F85E69183D5}"/>
            </a:ext>
          </a:extLst>
        </cdr:cNvPr>
        <cdr:cNvSpPr/>
      </cdr:nvSpPr>
      <cdr:spPr>
        <a:xfrm xmlns:a="http://schemas.openxmlformats.org/drawingml/2006/main">
          <a:off x="705422" y="6322750"/>
          <a:ext cx="904351" cy="472272"/>
        </a:xfrm>
        <a:prstGeom xmlns:a="http://schemas.openxmlformats.org/drawingml/2006/main" prst="donu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0.90032</cdr:x>
      <cdr:y>0.82914</cdr:y>
    </cdr:from>
    <cdr:to>
      <cdr:x>0.98532</cdr:x>
      <cdr:y>0.89107</cdr:y>
    </cdr:to>
    <cdr:sp macro="" textlink="">
      <cdr:nvSpPr>
        <cdr:cNvPr id="15" name="Donut 14">
          <a:extLst xmlns:a="http://schemas.openxmlformats.org/drawingml/2006/main">
            <a:ext uri="{FF2B5EF4-FFF2-40B4-BE49-F238E27FC236}">
              <a16:creationId xmlns:a16="http://schemas.microsoft.com/office/drawing/2014/main" id="{D63C8449-7BA5-5876-90DE-7D2991E0F0B6}"/>
            </a:ext>
          </a:extLst>
        </cdr:cNvPr>
        <cdr:cNvSpPr/>
      </cdr:nvSpPr>
      <cdr:spPr>
        <a:xfrm xmlns:a="http://schemas.openxmlformats.org/drawingml/2006/main">
          <a:off x="9578674" y="6323309"/>
          <a:ext cx="904351" cy="472272"/>
        </a:xfrm>
        <a:prstGeom xmlns:a="http://schemas.openxmlformats.org/drawingml/2006/main" prst="donu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0.10428</cdr:x>
      <cdr:y>0.14823</cdr:y>
    </cdr:from>
    <cdr:to>
      <cdr:x>0.11569</cdr:x>
      <cdr:y>0.16457</cdr:y>
    </cdr:to>
    <cdr:sp macro="" textlink="">
      <cdr:nvSpPr>
        <cdr:cNvPr id="2" name="Oval 2">
          <a:extLst xmlns:a="http://schemas.openxmlformats.org/drawingml/2006/main">
            <a:ext uri="{FF2B5EF4-FFF2-40B4-BE49-F238E27FC236}">
              <a16:creationId xmlns:a16="http://schemas.microsoft.com/office/drawing/2014/main" id="{FB28E36B-C2C2-0347-88C7-8A517DEBE842}"/>
            </a:ext>
          </a:extLst>
        </cdr:cNvPr>
        <cdr:cNvSpPr/>
      </cdr:nvSpPr>
      <cdr:spPr>
        <a:xfrm xmlns:a="http://schemas.openxmlformats.org/drawingml/2006/main">
          <a:off x="1109487" y="1130440"/>
          <a:ext cx="121393" cy="124614"/>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0.96922</cdr:x>
      <cdr:y>0.68251</cdr:y>
    </cdr:from>
    <cdr:to>
      <cdr:x>0.9796</cdr:x>
      <cdr:y>0.69832</cdr:y>
    </cdr:to>
    <cdr:sp macro="" textlink="">
      <cdr:nvSpPr>
        <cdr:cNvPr id="7" name="Oval 3">
          <a:extLst xmlns:a="http://schemas.openxmlformats.org/drawingml/2006/main">
            <a:ext uri="{FF2B5EF4-FFF2-40B4-BE49-F238E27FC236}">
              <a16:creationId xmlns:a16="http://schemas.microsoft.com/office/drawing/2014/main" id="{32954C71-5ED6-3149-8643-AF6A0FEAFFF3}"/>
            </a:ext>
          </a:extLst>
        </cdr:cNvPr>
        <cdr:cNvSpPr/>
      </cdr:nvSpPr>
      <cdr:spPr>
        <a:xfrm xmlns:a="http://schemas.openxmlformats.org/drawingml/2006/main">
          <a:off x="10311645" y="5205046"/>
          <a:ext cx="110533" cy="120580"/>
        </a:xfrm>
        <a:prstGeom xmlns:a="http://schemas.openxmlformats.org/drawingml/2006/main" prst="ellipse">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0.9651</cdr:x>
      <cdr:y>0.14823</cdr:y>
    </cdr:from>
    <cdr:to>
      <cdr:x>0.97651</cdr:x>
      <cdr:y>0.16457</cdr:y>
    </cdr:to>
    <cdr:sp macro="" textlink="">
      <cdr:nvSpPr>
        <cdr:cNvPr id="8" name="Oval 4">
          <a:extLst xmlns:a="http://schemas.openxmlformats.org/drawingml/2006/main">
            <a:ext uri="{FF2B5EF4-FFF2-40B4-BE49-F238E27FC236}">
              <a16:creationId xmlns:a16="http://schemas.microsoft.com/office/drawing/2014/main" id="{32954C71-5ED6-3149-8643-AF6A0FEAFFF3}"/>
            </a:ext>
          </a:extLst>
        </cdr:cNvPr>
        <cdr:cNvSpPr/>
      </cdr:nvSpPr>
      <cdr:spPr>
        <a:xfrm xmlns:a="http://schemas.openxmlformats.org/drawingml/2006/main">
          <a:off x="10267866" y="1130440"/>
          <a:ext cx="121393" cy="124614"/>
        </a:xfrm>
        <a:prstGeom xmlns:a="http://schemas.openxmlformats.org/drawingml/2006/main" prst="ellipse">
          <a:avLst/>
        </a:prstGeom>
        <a:solidFill xmlns:a="http://schemas.openxmlformats.org/drawingml/2006/main">
          <a:schemeClr val="accent6"/>
        </a:solidFill>
        <a:ln xmlns:a="http://schemas.openxmlformats.org/drawingml/2006/main">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solidFill>
              <a:schemeClr val="accent2"/>
            </a:solidFill>
          </a:endParaRPr>
        </a:p>
      </cdr:txBody>
    </cdr:sp>
  </cdr:relSizeAnchor>
  <cdr:relSizeAnchor xmlns:cdr="http://schemas.openxmlformats.org/drawingml/2006/chartDrawing">
    <cdr:from>
      <cdr:x>0.47116</cdr:x>
      <cdr:y>0.80933</cdr:y>
    </cdr:from>
    <cdr:to>
      <cdr:x>0.48258</cdr:x>
      <cdr:y>0.82567</cdr:y>
    </cdr:to>
    <cdr:sp macro="" textlink="">
      <cdr:nvSpPr>
        <cdr:cNvPr id="9" name="Oval 5">
          <a:extLst xmlns:a="http://schemas.openxmlformats.org/drawingml/2006/main">
            <a:ext uri="{FF2B5EF4-FFF2-40B4-BE49-F238E27FC236}">
              <a16:creationId xmlns:a16="http://schemas.microsoft.com/office/drawing/2014/main" id="{32954C71-5ED6-3149-8643-AF6A0FEAFFF3}"/>
            </a:ext>
          </a:extLst>
        </cdr:cNvPr>
        <cdr:cNvSpPr/>
      </cdr:nvSpPr>
      <cdr:spPr>
        <a:xfrm xmlns:a="http://schemas.openxmlformats.org/drawingml/2006/main">
          <a:off x="5012788" y="6172237"/>
          <a:ext cx="121499" cy="124615"/>
        </a:xfrm>
        <a:prstGeom xmlns:a="http://schemas.openxmlformats.org/drawingml/2006/main" prst="ellipse">
          <a:avLst/>
        </a:prstGeom>
        <a:solidFill xmlns:a="http://schemas.openxmlformats.org/drawingml/2006/main">
          <a:schemeClr val="accent6"/>
        </a:solidFill>
        <a:ln xmlns:a="http://schemas.openxmlformats.org/drawingml/2006/main">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A2EBB-65B4-9B49-A7DE-5C25F49E074D}" type="datetimeFigureOut">
              <a:rPr lang="en-US" smtClean="0"/>
              <a:t>12/6/22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57B55-7E2A-F147-90B5-DC50CFD60912}" type="slidenum">
              <a:rPr lang="en-US" smtClean="0"/>
              <a:t>‹#›</a:t>
            </a:fld>
            <a:endParaRPr lang="en-US"/>
          </a:p>
        </p:txBody>
      </p:sp>
    </p:spTree>
    <p:extLst>
      <p:ext uri="{BB962C8B-B14F-4D97-AF65-F5344CB8AC3E}">
        <p14:creationId xmlns:p14="http://schemas.microsoft.com/office/powerpoint/2010/main" val="416339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B5967-0686-0F4E-B925-EC58FB90906F}" type="slidenum">
              <a:rPr lang="en-US" smtClean="0"/>
              <a:t>1</a:t>
            </a:fld>
            <a:endParaRPr lang="en-US"/>
          </a:p>
        </p:txBody>
      </p:sp>
    </p:spTree>
    <p:extLst>
      <p:ext uri="{BB962C8B-B14F-4D97-AF65-F5344CB8AC3E}">
        <p14:creationId xmlns:p14="http://schemas.microsoft.com/office/powerpoint/2010/main" val="2020117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4C16FE-280E-8644-8A2D-AC0AE48CB5FB}" type="slidenum">
              <a:rPr lang="en-US" smtClean="0"/>
              <a:t>16</a:t>
            </a:fld>
            <a:endParaRPr lang="en-US"/>
          </a:p>
        </p:txBody>
      </p:sp>
    </p:spTree>
    <p:extLst>
      <p:ext uri="{BB962C8B-B14F-4D97-AF65-F5344CB8AC3E}">
        <p14:creationId xmlns:p14="http://schemas.microsoft.com/office/powerpoint/2010/main" val="81777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857B55-7E2A-F147-90B5-DC50CFD60912}" type="slidenum">
              <a:rPr lang="en-US" smtClean="0"/>
              <a:t>17</a:t>
            </a:fld>
            <a:endParaRPr lang="en-US"/>
          </a:p>
        </p:txBody>
      </p:sp>
    </p:spTree>
    <p:extLst>
      <p:ext uri="{BB962C8B-B14F-4D97-AF65-F5344CB8AC3E}">
        <p14:creationId xmlns:p14="http://schemas.microsoft.com/office/powerpoint/2010/main" val="2135640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857B55-7E2A-F147-90B5-DC50CFD60912}" type="slidenum">
              <a:rPr lang="en-US" smtClean="0"/>
              <a:t>18</a:t>
            </a:fld>
            <a:endParaRPr lang="en-US"/>
          </a:p>
        </p:txBody>
      </p:sp>
    </p:spTree>
    <p:extLst>
      <p:ext uri="{BB962C8B-B14F-4D97-AF65-F5344CB8AC3E}">
        <p14:creationId xmlns:p14="http://schemas.microsoft.com/office/powerpoint/2010/main" val="14852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857B55-7E2A-F147-90B5-DC50CFD60912}" type="slidenum">
              <a:rPr lang="en-US" smtClean="0"/>
              <a:t>21</a:t>
            </a:fld>
            <a:endParaRPr lang="en-US"/>
          </a:p>
        </p:txBody>
      </p:sp>
    </p:spTree>
    <p:extLst>
      <p:ext uri="{BB962C8B-B14F-4D97-AF65-F5344CB8AC3E}">
        <p14:creationId xmlns:p14="http://schemas.microsoft.com/office/powerpoint/2010/main" val="1614394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B5967-0686-0F4E-B925-EC58FB90906F}" type="slidenum">
              <a:rPr lang="en-US" smtClean="0"/>
              <a:t>22</a:t>
            </a:fld>
            <a:endParaRPr lang="en-US"/>
          </a:p>
        </p:txBody>
      </p:sp>
    </p:spTree>
    <p:extLst>
      <p:ext uri="{BB962C8B-B14F-4D97-AF65-F5344CB8AC3E}">
        <p14:creationId xmlns:p14="http://schemas.microsoft.com/office/powerpoint/2010/main" val="28102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857B55-7E2A-F147-90B5-DC50CFD60912}" type="slidenum">
              <a:rPr lang="en-US" smtClean="0"/>
              <a:t>3</a:t>
            </a:fld>
            <a:endParaRPr lang="en-US"/>
          </a:p>
        </p:txBody>
      </p:sp>
    </p:spTree>
    <p:extLst>
      <p:ext uri="{BB962C8B-B14F-4D97-AF65-F5344CB8AC3E}">
        <p14:creationId xmlns:p14="http://schemas.microsoft.com/office/powerpoint/2010/main" val="352626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857B55-7E2A-F147-90B5-DC50CFD60912}" type="slidenum">
              <a:rPr lang="en-US" smtClean="0"/>
              <a:t>4</a:t>
            </a:fld>
            <a:endParaRPr lang="en-US"/>
          </a:p>
        </p:txBody>
      </p:sp>
    </p:spTree>
    <p:extLst>
      <p:ext uri="{BB962C8B-B14F-4D97-AF65-F5344CB8AC3E}">
        <p14:creationId xmlns:p14="http://schemas.microsoft.com/office/powerpoint/2010/main" val="188182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857B55-7E2A-F147-90B5-DC50CFD60912}" type="slidenum">
              <a:rPr lang="en-US" smtClean="0"/>
              <a:t>5</a:t>
            </a:fld>
            <a:endParaRPr lang="en-US"/>
          </a:p>
        </p:txBody>
      </p:sp>
    </p:spTree>
    <p:extLst>
      <p:ext uri="{BB962C8B-B14F-4D97-AF65-F5344CB8AC3E}">
        <p14:creationId xmlns:p14="http://schemas.microsoft.com/office/powerpoint/2010/main" val="33603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Executive Director…but more importantly a mom to my son George</a:t>
            </a:r>
          </a:p>
          <a:p>
            <a:r>
              <a:rPr lang="en-US" dirty="0"/>
              <a:t>I’m also the daughter of a tobacco farmer from South Carolina who died when I was 10 years old from lung cancer</a:t>
            </a:r>
          </a:p>
          <a:p>
            <a:r>
              <a:rPr lang="en-US" dirty="0"/>
              <a:t>I’ve strongly disliked tobacco but today I fear it because this is the most innovative industries</a:t>
            </a:r>
          </a:p>
        </p:txBody>
      </p:sp>
      <p:sp>
        <p:nvSpPr>
          <p:cNvPr id="4" name="Slide Number Placeholder 3"/>
          <p:cNvSpPr>
            <a:spLocks noGrp="1"/>
          </p:cNvSpPr>
          <p:nvPr>
            <p:ph type="sldNum" sz="quarter" idx="5"/>
          </p:nvPr>
        </p:nvSpPr>
        <p:spPr/>
        <p:txBody>
          <a:bodyPr/>
          <a:lstStyle/>
          <a:p>
            <a:fld id="{1E857B55-7E2A-F147-90B5-DC50CFD60912}" type="slidenum">
              <a:rPr lang="en-US" smtClean="0"/>
              <a:t>7</a:t>
            </a:fld>
            <a:endParaRPr lang="en-US"/>
          </a:p>
        </p:txBody>
      </p:sp>
    </p:spTree>
    <p:extLst>
      <p:ext uri="{BB962C8B-B14F-4D97-AF65-F5344CB8AC3E}">
        <p14:creationId xmlns:p14="http://schemas.microsoft.com/office/powerpoint/2010/main" val="236574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0B5967-0686-0F4E-B925-EC58FB90906F}" type="slidenum">
              <a:rPr lang="en-US" smtClean="0"/>
              <a:t>9</a:t>
            </a:fld>
            <a:endParaRPr lang="en-US"/>
          </a:p>
        </p:txBody>
      </p:sp>
    </p:spTree>
    <p:extLst>
      <p:ext uri="{BB962C8B-B14F-4D97-AF65-F5344CB8AC3E}">
        <p14:creationId xmlns:p14="http://schemas.microsoft.com/office/powerpoint/2010/main" val="223182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growing market</a:t>
            </a:r>
            <a:r>
              <a:rPr lang="en-US" baseline="0" dirty="0"/>
              <a:t> is no coincidence: the tobacco industry knows that flavored tobacco products appeal primarily to youth and new smokers. 7 out of 10 kids current kid e-cigarette users say they use ”because they come in flavors they like”</a:t>
            </a:r>
          </a:p>
          <a:p>
            <a:endParaRPr lang="en-US" baseline="0" dirty="0"/>
          </a:p>
          <a:p>
            <a:r>
              <a:rPr lang="en-US" dirty="0"/>
              <a:t>A single Juul pod contains as much nicotine as a pack of 20 cigarettes. Many other brands contain equivalent or even higher nicotine levels.</a:t>
            </a:r>
          </a:p>
          <a:p>
            <a:r>
              <a:rPr lang="en-US" dirty="0"/>
              <a:t>Our children are being exposed to huge amounts of nicotine. This is deeply concerning. </a:t>
            </a:r>
          </a:p>
          <a:p>
            <a:r>
              <a:rPr lang="en-US" dirty="0"/>
              <a:t>Kids, parents, teachers and pediatricians across the country are sharing devastating stories of addiction and withdrawal. Some kids wake up in the night to vape or can’t make it through a class period without leaving to vape. </a:t>
            </a:r>
          </a:p>
          <a:p>
            <a:r>
              <a:rPr lang="en-US" dirty="0"/>
              <a:t>According to the Surgeon General, “Youth use of products containing nicotine in any form, including e-cigarettes, is unsafe, can cause addiction and can harm the developing adolescent brain.” </a:t>
            </a:r>
          </a:p>
          <a:p>
            <a:r>
              <a:rPr lang="en-US" dirty="0"/>
              <a:t>According to the Surgeon General, nicotine can prime the brain for addiction to other drugs. </a:t>
            </a:r>
          </a:p>
          <a:p>
            <a:r>
              <a:rPr lang="en-US" dirty="0"/>
              <a:t>If that isn’t bad enough, young people who use e-cigarettes may be more likely to go on to use regular cigarettes. </a:t>
            </a:r>
          </a:p>
          <a:p>
            <a:endParaRPr lang="en-US" dirty="0"/>
          </a:p>
        </p:txBody>
      </p:sp>
      <p:sp>
        <p:nvSpPr>
          <p:cNvPr id="4" name="Slide Number Placeholder 3"/>
          <p:cNvSpPr>
            <a:spLocks noGrp="1"/>
          </p:cNvSpPr>
          <p:nvPr>
            <p:ph type="sldNum" sz="quarter" idx="10"/>
          </p:nvPr>
        </p:nvSpPr>
        <p:spPr/>
        <p:txBody>
          <a:bodyPr/>
          <a:lstStyle/>
          <a:p>
            <a:fld id="{BDC41041-E650-8A4F-AF87-A3961D75DD95}" type="slidenum">
              <a:rPr lang="en-US" smtClean="0"/>
              <a:t>10</a:t>
            </a:fld>
            <a:endParaRPr lang="en-US"/>
          </a:p>
        </p:txBody>
      </p:sp>
    </p:spTree>
    <p:extLst>
      <p:ext uri="{BB962C8B-B14F-4D97-AF65-F5344CB8AC3E}">
        <p14:creationId xmlns:p14="http://schemas.microsoft.com/office/powerpoint/2010/main" val="98574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FDA’s ban on flavored cigarettes, the overall market for flavored tobacco products has grown. </a:t>
            </a:r>
          </a:p>
          <a:p>
            <a:r>
              <a:rPr lang="en-US" dirty="0"/>
              <a:t>Continuing a long tradition of designing products that appeal explicitly to new users, tobacco companies in recent years have significantly stepped up the introduction and marketing of flavored other tobacco products (OTPs), particularly e-cigarettes and cigars,</a:t>
            </a:r>
          </a:p>
        </p:txBody>
      </p:sp>
      <p:sp>
        <p:nvSpPr>
          <p:cNvPr id="4" name="Slide Number Placeholder 3"/>
          <p:cNvSpPr>
            <a:spLocks noGrp="1"/>
          </p:cNvSpPr>
          <p:nvPr>
            <p:ph type="sldNum" sz="quarter" idx="10"/>
          </p:nvPr>
        </p:nvSpPr>
        <p:spPr/>
        <p:txBody>
          <a:bodyPr/>
          <a:lstStyle/>
          <a:p>
            <a:fld id="{BDC41041-E650-8A4F-AF87-A3961D75DD95}" type="slidenum">
              <a:rPr lang="en-US" smtClean="0"/>
              <a:t>11</a:t>
            </a:fld>
            <a:endParaRPr lang="en-US"/>
          </a:p>
        </p:txBody>
      </p:sp>
    </p:spTree>
    <p:extLst>
      <p:ext uri="{BB962C8B-B14F-4D97-AF65-F5344CB8AC3E}">
        <p14:creationId xmlns:p14="http://schemas.microsoft.com/office/powerpoint/2010/main" val="40710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 at least, that question is answered. The e-cigarette "epidemic" threatens to erase decades of progress with adolescents' use.  E-cig proponents answer, well cigarette smoking hasn't gone up with the advent of e-cigs.  That statement of course is not true in Ireland where teen smoking is up 15%, but even in the US, look more closely at the graph.  Click.  Does that help.  This is where we should be. </a:t>
            </a:r>
          </a:p>
        </p:txBody>
      </p:sp>
      <p:sp>
        <p:nvSpPr>
          <p:cNvPr id="4" name="Slide Number Placeholder 3"/>
          <p:cNvSpPr>
            <a:spLocks noGrp="1"/>
          </p:cNvSpPr>
          <p:nvPr>
            <p:ph type="sldNum" sz="quarter" idx="5"/>
          </p:nvPr>
        </p:nvSpPr>
        <p:spPr/>
        <p:txBody>
          <a:bodyPr/>
          <a:lstStyle/>
          <a:p>
            <a:fld id="{684C16FE-280E-8644-8A2D-AC0AE48CB5FB}" type="slidenum">
              <a:rPr lang="en-US" smtClean="0"/>
              <a:t>15</a:t>
            </a:fld>
            <a:endParaRPr lang="en-US"/>
          </a:p>
        </p:txBody>
      </p:sp>
    </p:spTree>
    <p:extLst>
      <p:ext uri="{BB962C8B-B14F-4D97-AF65-F5344CB8AC3E}">
        <p14:creationId xmlns:p14="http://schemas.microsoft.com/office/powerpoint/2010/main" val="76901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30A414-AEF9-8A40-8C9A-2BB2DB7CC005}"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47078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30A414-AEF9-8A40-8C9A-2BB2DB7CC005}"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265642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30A414-AEF9-8A40-8C9A-2BB2DB7CC005}"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2617381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3957186-1CA8-4ECD-A29B-12195A2689D4}"/>
              </a:ext>
            </a:extLst>
          </p:cNvPr>
          <p:cNvSpPr>
            <a:spLocks noGrp="1"/>
          </p:cNvSpPr>
          <p:nvPr>
            <p:ph type="body" sz="quarter" idx="12" hasCustomPrompt="1"/>
          </p:nvPr>
        </p:nvSpPr>
        <p:spPr>
          <a:xfrm>
            <a:off x="1371600" y="1828800"/>
            <a:ext cx="9126537" cy="3955496"/>
          </a:xfrm>
          <a:prstGeom prst="rect">
            <a:avLst/>
          </a:prstGeom>
        </p:spPr>
        <p:txBody>
          <a:bodyPr numCol="2" spcCol="182880"/>
          <a:lstStyle>
            <a:lvl1pPr marL="342900" indent="-342900" algn="l">
              <a:buFont typeface="Arial" panose="020B0604020202020204" pitchFamily="34" charset="0"/>
              <a:buChar char="•"/>
              <a:defRPr sz="2800">
                <a:solidFill>
                  <a:srgbClr val="7D7D7D"/>
                </a:solidFill>
              </a:defRPr>
            </a:lvl1pPr>
            <a:lvl5pPr marL="1828800" indent="0" algn="l">
              <a:buNone/>
              <a:defRPr sz="2200">
                <a:solidFill>
                  <a:srgbClr val="7D7D7D"/>
                </a:solidFill>
              </a:defRPr>
            </a:lvl5pPr>
          </a:lstStyle>
          <a:p>
            <a:pPr lvl="0"/>
            <a:r>
              <a:rPr lang="en-US" dirty="0"/>
              <a:t>Two column format</a:t>
            </a:r>
          </a:p>
          <a:p>
            <a:pPr lvl="0"/>
            <a:r>
              <a:rPr lang="en-US" dirty="0" err="1"/>
              <a:t>Tetuer</a:t>
            </a:r>
            <a:r>
              <a:rPr lang="en-US" dirty="0"/>
              <a:t> </a:t>
            </a:r>
            <a:r>
              <a:rPr lang="en-US" dirty="0" err="1"/>
              <a:t>adipiscing</a:t>
            </a:r>
            <a:endParaRPr lang="en-US" dirty="0"/>
          </a:p>
          <a:p>
            <a:pPr lvl="0"/>
            <a:r>
              <a:rPr lang="en-US" dirty="0"/>
              <a:t>Nummy </a:t>
            </a:r>
            <a:r>
              <a:rPr lang="en-US" dirty="0" err="1"/>
              <a:t>nibh</a:t>
            </a:r>
            <a:endParaRPr lang="en-US" dirty="0"/>
          </a:p>
          <a:p>
            <a:pPr lvl="0"/>
            <a:r>
              <a:rPr lang="en-US" dirty="0" err="1"/>
              <a:t>Reet</a:t>
            </a:r>
            <a:r>
              <a:rPr lang="en-US" dirty="0"/>
              <a:t> dolore</a:t>
            </a:r>
          </a:p>
          <a:p>
            <a:pPr lvl="0"/>
            <a:r>
              <a:rPr lang="en-US" dirty="0" err="1"/>
              <a:t>Volutpat</a:t>
            </a:r>
            <a:r>
              <a:rPr lang="en-US" dirty="0"/>
              <a:t> </a:t>
            </a:r>
            <a:r>
              <a:rPr lang="en-US" dirty="0" err="1"/>
              <a:t>ut</a:t>
            </a:r>
            <a:r>
              <a:rPr lang="en-US" dirty="0"/>
              <a:t> </a:t>
            </a:r>
            <a:r>
              <a:rPr lang="en-US" dirty="0" err="1"/>
              <a:t>wisi</a:t>
            </a:r>
            <a:endParaRPr lang="en-US" dirty="0"/>
          </a:p>
          <a:p>
            <a:pPr lvl="0"/>
            <a:r>
              <a:rPr lang="en-US" dirty="0" err="1"/>
              <a:t>Veniam</a:t>
            </a:r>
            <a:r>
              <a:rPr lang="en-US" dirty="0"/>
              <a:t> </a:t>
            </a:r>
            <a:r>
              <a:rPr lang="en-US" dirty="0" err="1"/>
              <a:t>quis</a:t>
            </a:r>
            <a:endParaRPr lang="en-US" dirty="0"/>
          </a:p>
          <a:p>
            <a:pPr lvl="0"/>
            <a:r>
              <a:rPr lang="en-US" dirty="0" err="1"/>
              <a:t>Ullamcorper</a:t>
            </a:r>
            <a:r>
              <a:rPr lang="en-US" dirty="0"/>
              <a:t> </a:t>
            </a:r>
          </a:p>
          <a:p>
            <a:pPr lvl="0"/>
            <a:r>
              <a:rPr lang="en-US" dirty="0" err="1"/>
              <a:t>Aliquip</a:t>
            </a:r>
            <a:r>
              <a:rPr lang="en-US" dirty="0"/>
              <a:t> </a:t>
            </a:r>
            <a:r>
              <a:rPr lang="en-US" dirty="0" err="1"/>
              <a:t>consequat</a:t>
            </a:r>
            <a:endParaRPr lang="en-US" dirty="0"/>
          </a:p>
          <a:p>
            <a:pPr lvl="0"/>
            <a:r>
              <a:rPr lang="en-US" dirty="0" err="1"/>
              <a:t>Aliquip</a:t>
            </a:r>
            <a:r>
              <a:rPr lang="en-US" dirty="0"/>
              <a:t> </a:t>
            </a:r>
            <a:r>
              <a:rPr lang="en-US" dirty="0" err="1"/>
              <a:t>consequat</a:t>
            </a:r>
            <a:endParaRPr lang="en-US" dirty="0"/>
          </a:p>
          <a:p>
            <a:pPr lvl="0"/>
            <a:r>
              <a:rPr lang="en-US" dirty="0"/>
              <a:t>Lorem ipsum</a:t>
            </a:r>
          </a:p>
          <a:p>
            <a:pPr lvl="0"/>
            <a:r>
              <a:rPr lang="en-US" dirty="0" err="1"/>
              <a:t>Tetuer</a:t>
            </a:r>
            <a:r>
              <a:rPr lang="en-US" dirty="0"/>
              <a:t> </a:t>
            </a:r>
            <a:r>
              <a:rPr lang="en-US" dirty="0" err="1"/>
              <a:t>adipiscing</a:t>
            </a:r>
            <a:endParaRPr lang="en-US" dirty="0"/>
          </a:p>
          <a:p>
            <a:pPr lvl="0"/>
            <a:r>
              <a:rPr lang="en-US" dirty="0"/>
              <a:t>Nummy </a:t>
            </a:r>
            <a:r>
              <a:rPr lang="en-US" dirty="0" err="1"/>
              <a:t>nibh</a:t>
            </a:r>
            <a:endParaRPr lang="en-US" dirty="0"/>
          </a:p>
          <a:p>
            <a:pPr lvl="0"/>
            <a:r>
              <a:rPr lang="en-US" dirty="0" err="1"/>
              <a:t>Reet</a:t>
            </a:r>
            <a:r>
              <a:rPr lang="en-US" dirty="0"/>
              <a:t> dolore</a:t>
            </a:r>
          </a:p>
          <a:p>
            <a:pPr lvl="0"/>
            <a:r>
              <a:rPr lang="en-US" dirty="0" err="1"/>
              <a:t>Volutpat</a:t>
            </a:r>
            <a:r>
              <a:rPr lang="en-US" dirty="0"/>
              <a:t> </a:t>
            </a:r>
            <a:r>
              <a:rPr lang="en-US" dirty="0" err="1"/>
              <a:t>ut</a:t>
            </a:r>
            <a:r>
              <a:rPr lang="en-US" dirty="0"/>
              <a:t> </a:t>
            </a:r>
            <a:r>
              <a:rPr lang="en-US" dirty="0" err="1"/>
              <a:t>wisi</a:t>
            </a:r>
            <a:endParaRPr lang="en-US" dirty="0"/>
          </a:p>
          <a:p>
            <a:pPr lvl="0"/>
            <a:r>
              <a:rPr lang="en-US" dirty="0" err="1"/>
              <a:t>Veniam</a:t>
            </a:r>
            <a:r>
              <a:rPr lang="en-US" dirty="0"/>
              <a:t> </a:t>
            </a:r>
            <a:r>
              <a:rPr lang="en-US" dirty="0" err="1"/>
              <a:t>quis</a:t>
            </a:r>
            <a:endParaRPr lang="en-US" dirty="0"/>
          </a:p>
          <a:p>
            <a:pPr lvl="0"/>
            <a:r>
              <a:rPr lang="en-US" dirty="0" err="1"/>
              <a:t>Ullamcorper</a:t>
            </a:r>
            <a:endParaRPr lang="en-US" dirty="0"/>
          </a:p>
        </p:txBody>
      </p:sp>
      <p:sp>
        <p:nvSpPr>
          <p:cNvPr id="5" name="Text Placeholder 7">
            <a:extLst>
              <a:ext uri="{FF2B5EF4-FFF2-40B4-BE49-F238E27FC236}">
                <a16:creationId xmlns:a16="http://schemas.microsoft.com/office/drawing/2014/main" id="{6C57E86E-2F4C-4BC0-B315-BDA63034F466}"/>
              </a:ext>
            </a:extLst>
          </p:cNvPr>
          <p:cNvSpPr>
            <a:spLocks noGrp="1"/>
          </p:cNvSpPr>
          <p:nvPr>
            <p:ph type="body" sz="quarter" idx="10" hasCustomPrompt="1"/>
          </p:nvPr>
        </p:nvSpPr>
        <p:spPr>
          <a:xfrm>
            <a:off x="1371600" y="914400"/>
            <a:ext cx="8942388" cy="655319"/>
          </a:xfrm>
          <a:prstGeom prst="rect">
            <a:avLst/>
          </a:prstGeom>
        </p:spPr>
        <p:txBody>
          <a:bodyPr/>
          <a:lstStyle>
            <a:lvl1pPr marL="0" indent="0">
              <a:buNone/>
              <a:defRPr lang="en-US" sz="4400" b="1" kern="1200" dirty="0">
                <a:solidFill>
                  <a:srgbClr val="00B259"/>
                </a:solidFill>
                <a:latin typeface="+mj-lt"/>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a:t>
            </a:r>
          </a:p>
        </p:txBody>
      </p:sp>
    </p:spTree>
    <p:extLst>
      <p:ext uri="{BB962C8B-B14F-4D97-AF65-F5344CB8AC3E}">
        <p14:creationId xmlns:p14="http://schemas.microsoft.com/office/powerpoint/2010/main" val="712070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A87A34-81AB-432B-8DAE-1953F412C126}" type="datetimeFigureOut">
              <a:rPr lang="en-US" dirty="0"/>
              <a:t>12/6/22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1468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12/6/22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2817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30A414-AEF9-8A40-8C9A-2BB2DB7CC005}"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116804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30A414-AEF9-8A40-8C9A-2BB2DB7CC005}" type="datetimeFigureOut">
              <a:rPr lang="en-US" smtClean="0"/>
              <a:t>12/6/22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418616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30A414-AEF9-8A40-8C9A-2BB2DB7CC005}" type="datetimeFigureOut">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324401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30A414-AEF9-8A40-8C9A-2BB2DB7CC005}" type="datetimeFigureOut">
              <a:rPr lang="en-US" smtClean="0"/>
              <a:t>12/6/22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110387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30A414-AEF9-8A40-8C9A-2BB2DB7CC005}" type="datetimeFigureOut">
              <a:rPr lang="en-US" smtClean="0"/>
              <a:t>12/6/22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323347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0A414-AEF9-8A40-8C9A-2BB2DB7CC005}" type="datetimeFigureOut">
              <a:rPr lang="en-US" smtClean="0"/>
              <a:t>12/6/22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152561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30A414-AEF9-8A40-8C9A-2BB2DB7CC005}" type="datetimeFigureOut">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333975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30A414-AEF9-8A40-8C9A-2BB2DB7CC005}" type="datetimeFigureOut">
              <a:rPr lang="en-US" smtClean="0"/>
              <a:t>12/6/22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A5BFE-59E4-F747-9825-9B7A9E148B75}" type="slidenum">
              <a:rPr lang="en-US" smtClean="0"/>
              <a:t>‹#›</a:t>
            </a:fld>
            <a:endParaRPr lang="en-US"/>
          </a:p>
        </p:txBody>
      </p:sp>
    </p:spTree>
    <p:extLst>
      <p:ext uri="{BB962C8B-B14F-4D97-AF65-F5344CB8AC3E}">
        <p14:creationId xmlns:p14="http://schemas.microsoft.com/office/powerpoint/2010/main" val="1598267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0A414-AEF9-8A40-8C9A-2BB2DB7CC005}" type="datetimeFigureOut">
              <a:rPr lang="en-US" smtClean="0"/>
              <a:t>12/6/22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A5BFE-59E4-F747-9825-9B7A9E148B75}" type="slidenum">
              <a:rPr lang="en-US" smtClean="0"/>
              <a:t>‹#›</a:t>
            </a:fld>
            <a:endParaRPr lang="en-US"/>
          </a:p>
        </p:txBody>
      </p:sp>
    </p:spTree>
    <p:extLst>
      <p:ext uri="{BB962C8B-B14F-4D97-AF65-F5344CB8AC3E}">
        <p14:creationId xmlns:p14="http://schemas.microsoft.com/office/powerpoint/2010/main" val="4009198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tobacco/basic_information/e-cigarettes/factsheet/index.html" TargetMode="External"/><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D8304-F602-9B44-9237-F357F8679E63}"/>
              </a:ext>
            </a:extLst>
          </p:cNvPr>
          <p:cNvPicPr>
            <a:picLocks noChangeAspect="1"/>
          </p:cNvPicPr>
          <p:nvPr/>
        </p:nvPicPr>
        <p:blipFill>
          <a:blip r:embed="rId3"/>
          <a:srcRect t="6056" b="6056"/>
          <a:stretch/>
        </p:blipFill>
        <p:spPr>
          <a:xfrm>
            <a:off x="-185981" y="-216976"/>
            <a:ext cx="12377981" cy="7253207"/>
          </a:xfrm>
          <a:prstGeom prst="rect">
            <a:avLst/>
          </a:prstGeom>
          <a:ln w="9525">
            <a:solidFill>
              <a:schemeClr val="tx1">
                <a:alpha val="20000"/>
              </a:schemeClr>
            </a:solidFill>
          </a:ln>
        </p:spPr>
      </p:pic>
      <p:sp>
        <p:nvSpPr>
          <p:cNvPr id="6" name="Rectangle 5">
            <a:extLst>
              <a:ext uri="{FF2B5EF4-FFF2-40B4-BE49-F238E27FC236}">
                <a16:creationId xmlns:a16="http://schemas.microsoft.com/office/drawing/2014/main" id="{84674AF4-EAEF-F945-9CFC-1C26043E5091}"/>
              </a:ext>
            </a:extLst>
          </p:cNvPr>
          <p:cNvSpPr/>
          <p:nvPr/>
        </p:nvSpPr>
        <p:spPr>
          <a:xfrm>
            <a:off x="-185981" y="-197604"/>
            <a:ext cx="12377981" cy="7253207"/>
          </a:xfrm>
          <a:prstGeom prst="rect">
            <a:avLst/>
          </a:prstGeom>
          <a:solidFill>
            <a:srgbClr val="4FC49F">
              <a:alpha val="8544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with medium confidence">
            <a:extLst>
              <a:ext uri="{FF2B5EF4-FFF2-40B4-BE49-F238E27FC236}">
                <a16:creationId xmlns:a16="http://schemas.microsoft.com/office/drawing/2014/main" id="{A1085E4F-62EC-CAF1-B159-612EDAFB98BA}"/>
              </a:ext>
            </a:extLst>
          </p:cNvPr>
          <p:cNvPicPr>
            <a:picLocks noChangeAspect="1"/>
          </p:cNvPicPr>
          <p:nvPr/>
        </p:nvPicPr>
        <p:blipFill>
          <a:blip r:embed="rId4"/>
          <a:stretch>
            <a:fillRect/>
          </a:stretch>
        </p:blipFill>
        <p:spPr>
          <a:xfrm>
            <a:off x="926987" y="868994"/>
            <a:ext cx="8435086" cy="2566184"/>
          </a:xfrm>
          <a:prstGeom prst="rect">
            <a:avLst/>
          </a:prstGeom>
        </p:spPr>
      </p:pic>
      <p:sp>
        <p:nvSpPr>
          <p:cNvPr id="2" name="TextBox 1">
            <a:extLst>
              <a:ext uri="{FF2B5EF4-FFF2-40B4-BE49-F238E27FC236}">
                <a16:creationId xmlns:a16="http://schemas.microsoft.com/office/drawing/2014/main" id="{75F5202F-4DAA-4E01-C5C2-293F57D220A8}"/>
              </a:ext>
            </a:extLst>
          </p:cNvPr>
          <p:cNvSpPr txBox="1"/>
          <p:nvPr/>
        </p:nvSpPr>
        <p:spPr>
          <a:xfrm>
            <a:off x="3422822" y="3867665"/>
            <a:ext cx="4559643" cy="1323439"/>
          </a:xfrm>
          <a:prstGeom prst="rect">
            <a:avLst/>
          </a:prstGeom>
          <a:noFill/>
        </p:spPr>
        <p:txBody>
          <a:bodyPr wrap="square" rtlCol="0">
            <a:spAutoFit/>
          </a:bodyPr>
          <a:lstStyle/>
          <a:p>
            <a:r>
              <a:rPr lang="en-US" sz="4000" dirty="0">
                <a:solidFill>
                  <a:schemeClr val="bg1"/>
                </a:solidFill>
                <a:latin typeface="+mj-lt"/>
              </a:rPr>
              <a:t>Rob Crane, MD</a:t>
            </a:r>
          </a:p>
          <a:p>
            <a:r>
              <a:rPr lang="en-US" sz="4000" dirty="0">
                <a:solidFill>
                  <a:schemeClr val="bg1"/>
                </a:solidFill>
                <a:latin typeface="+mj-lt"/>
              </a:rPr>
              <a:t>Amanda Turner</a:t>
            </a:r>
          </a:p>
        </p:txBody>
      </p:sp>
      <p:sp>
        <p:nvSpPr>
          <p:cNvPr id="3" name="TextBox 2">
            <a:extLst>
              <a:ext uri="{FF2B5EF4-FFF2-40B4-BE49-F238E27FC236}">
                <a16:creationId xmlns:a16="http://schemas.microsoft.com/office/drawing/2014/main" id="{36B2407A-86BD-271D-8654-F8D7A6E68480}"/>
              </a:ext>
            </a:extLst>
          </p:cNvPr>
          <p:cNvSpPr txBox="1"/>
          <p:nvPr/>
        </p:nvSpPr>
        <p:spPr>
          <a:xfrm>
            <a:off x="3422822" y="5361981"/>
            <a:ext cx="6299200" cy="523220"/>
          </a:xfrm>
          <a:prstGeom prst="rect">
            <a:avLst/>
          </a:prstGeom>
          <a:noFill/>
        </p:spPr>
        <p:txBody>
          <a:bodyPr wrap="square" rtlCol="0">
            <a:spAutoFit/>
          </a:bodyPr>
          <a:lstStyle/>
          <a:p>
            <a:r>
              <a:rPr lang="en-US" sz="2800" dirty="0">
                <a:latin typeface="Calibri Light" panose="020F0302020204030204" pitchFamily="34" charset="0"/>
                <a:cs typeface="Calibri Light" panose="020F0302020204030204" pitchFamily="34" charset="0"/>
              </a:rPr>
              <a:t>Preventing Tobacco Addiction Foundation</a:t>
            </a:r>
          </a:p>
        </p:txBody>
      </p:sp>
    </p:spTree>
    <p:extLst>
      <p:ext uri="{BB962C8B-B14F-4D97-AF65-F5344CB8AC3E}">
        <p14:creationId xmlns:p14="http://schemas.microsoft.com/office/powerpoint/2010/main" val="258322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475458-EE90-2D46-8E6F-1DDCDB40FCE4}"/>
              </a:ext>
            </a:extLst>
          </p:cNvPr>
          <p:cNvSpPr/>
          <p:nvPr/>
        </p:nvSpPr>
        <p:spPr>
          <a:xfrm>
            <a:off x="24165" y="3177"/>
            <a:ext cx="6451130" cy="6854823"/>
          </a:xfrm>
          <a:prstGeom prst="rect">
            <a:avLst/>
          </a:prstGeom>
          <a:solidFill>
            <a:srgbClr val="4FC49F">
              <a:alpha val="88000"/>
            </a:srgbClr>
          </a:solidFill>
          <a:ln>
            <a:noFill/>
          </a:ln>
          <a:effectLst>
            <a:outerShdw blurRad="152400" dist="203200" dir="2700000" algn="tl" rotWithShape="0">
              <a:prstClr val="black">
                <a:alpha val="150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p:cNvSpPr txBox="1"/>
          <p:nvPr/>
        </p:nvSpPr>
        <p:spPr>
          <a:xfrm>
            <a:off x="602475" y="1622589"/>
            <a:ext cx="5368495" cy="4724370"/>
          </a:xfrm>
          <a:prstGeom prst="rect">
            <a:avLst/>
          </a:prstGeom>
          <a:noFill/>
        </p:spPr>
        <p:txBody>
          <a:bodyPr wrap="square" rtlCol="0">
            <a:spAutoFit/>
          </a:bodyPr>
          <a:lstStyle/>
          <a:p>
            <a:pPr marL="285750" indent="-285750">
              <a:buFont typeface="Arial" panose="020B0604020202020204" pitchFamily="34" charset="0"/>
              <a:buChar char="•"/>
            </a:pPr>
            <a:r>
              <a:rPr lang="en-US" sz="2600" dirty="0"/>
              <a:t>81% of kids who have ever used a tobacco product started with a </a:t>
            </a:r>
            <a:r>
              <a:rPr lang="en-US" sz="2600" i="1" dirty="0"/>
              <a:t>flavored</a:t>
            </a:r>
            <a:r>
              <a:rPr lang="en-US" sz="2600" dirty="0"/>
              <a:t> tobacco product  </a:t>
            </a:r>
          </a:p>
          <a:p>
            <a:r>
              <a:rPr lang="en-US" sz="1100" dirty="0"/>
              <a:t>     </a:t>
            </a:r>
            <a:endParaRPr lang="en-US" sz="1400" dirty="0"/>
          </a:p>
          <a:p>
            <a:pPr marL="285750" indent="-285750">
              <a:buFont typeface="Arial" panose="020B0604020202020204" pitchFamily="34" charset="0"/>
              <a:buChar char="•"/>
            </a:pPr>
            <a:r>
              <a:rPr lang="en-US" sz="2600" dirty="0"/>
              <a:t>72% of current kid tobacco users used a </a:t>
            </a:r>
            <a:r>
              <a:rPr lang="en-US" sz="2600" i="1" dirty="0"/>
              <a:t>flavored</a:t>
            </a:r>
            <a:r>
              <a:rPr lang="en-US" sz="2600" dirty="0"/>
              <a:t> tobacco product in the past month</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600" dirty="0">
                <a:ea typeface="Calibri" panose="020F0502020204030204" pitchFamily="34" charset="0"/>
              </a:rPr>
              <a:t>7 out of 10 of current kid e-cigarette users say they use e-cigarettes </a:t>
            </a:r>
            <a:r>
              <a:rPr lang="en-US" sz="2600" i="1" dirty="0">
                <a:ea typeface="Calibri" panose="020F0502020204030204" pitchFamily="34" charset="0"/>
              </a:rPr>
              <a:t>“because they come in flavors I like”</a:t>
            </a:r>
            <a:endParaRPr lang="en-US" sz="2600" i="1" dirty="0"/>
          </a:p>
          <a:p>
            <a:pPr marL="285750" indent="-285750">
              <a:buFont typeface="Arial" panose="020B0604020202020204" pitchFamily="34" charset="0"/>
              <a:buChar char="•"/>
            </a:pPr>
            <a:endParaRPr lang="en-US" sz="2600" dirty="0"/>
          </a:p>
          <a:p>
            <a:endParaRPr lang="en-US" dirty="0"/>
          </a:p>
        </p:txBody>
      </p:sp>
      <p:sp>
        <p:nvSpPr>
          <p:cNvPr id="5" name="TextBox 4"/>
          <p:cNvSpPr txBox="1"/>
          <p:nvPr/>
        </p:nvSpPr>
        <p:spPr>
          <a:xfrm>
            <a:off x="431123" y="317828"/>
            <a:ext cx="5021826" cy="1077218"/>
          </a:xfrm>
          <a:prstGeom prst="rect">
            <a:avLst/>
          </a:prstGeom>
          <a:noFill/>
        </p:spPr>
        <p:txBody>
          <a:bodyPr wrap="square" rtlCol="0">
            <a:spAutoFit/>
          </a:bodyPr>
          <a:lstStyle/>
          <a:p>
            <a:r>
              <a:rPr lang="en-US" sz="3200" b="1" dirty="0"/>
              <a:t>Flavored Tobacco Products Are Popular Among Kids</a:t>
            </a:r>
          </a:p>
        </p:txBody>
      </p:sp>
      <p:sp>
        <p:nvSpPr>
          <p:cNvPr id="4" name="TextBox 3"/>
          <p:cNvSpPr txBox="1"/>
          <p:nvPr/>
        </p:nvSpPr>
        <p:spPr>
          <a:xfrm>
            <a:off x="431123" y="5930448"/>
            <a:ext cx="8503156" cy="1384995"/>
          </a:xfrm>
          <a:prstGeom prst="rect">
            <a:avLst/>
          </a:prstGeom>
          <a:noFill/>
        </p:spPr>
        <p:txBody>
          <a:bodyPr wrap="square" rtlCol="0">
            <a:spAutoFit/>
          </a:bodyPr>
          <a:lstStyle/>
          <a:p>
            <a:r>
              <a:rPr lang="en-US" sz="1200" dirty="0"/>
              <a:t>Source: Ambrose et al., </a:t>
            </a:r>
            <a:r>
              <a:rPr lang="en-US" sz="1200" i="1" dirty="0"/>
              <a:t>JAMA</a:t>
            </a:r>
            <a:r>
              <a:rPr lang="en-US" sz="1200" dirty="0"/>
              <a:t>, 2015</a:t>
            </a:r>
          </a:p>
          <a:p>
            <a:r>
              <a:rPr lang="en-US" sz="1200" dirty="0"/>
              <a:t>              Rose et al., </a:t>
            </a:r>
            <a:r>
              <a:rPr lang="en-US" sz="1200" i="1" dirty="0"/>
              <a:t>Tobacco Control, 2019</a:t>
            </a:r>
          </a:p>
          <a:p>
            <a:pPr lvl="1"/>
            <a:r>
              <a:rPr lang="en-US" sz="1200" dirty="0"/>
              <a:t>  2021 NYTS &amp; 2016-2017 PATH</a:t>
            </a:r>
          </a:p>
          <a:p>
            <a:pPr lvl="1"/>
            <a:r>
              <a:rPr lang="en-US" sz="1200" dirty="0"/>
              <a:t>Image source: CDC, </a:t>
            </a:r>
            <a:r>
              <a:rPr lang="en-US" sz="1200" dirty="0">
                <a:hlinkClick r:id="rId3"/>
              </a:rPr>
              <a:t>https://www.cdc.gov/tobacco/basic_information/e-cigarettes/factsheet/index.html</a:t>
            </a:r>
            <a:endParaRPr lang="en-US" sz="1200" dirty="0"/>
          </a:p>
          <a:p>
            <a:pPr lvl="1"/>
            <a:endParaRPr lang="en-US" sz="1200" dirty="0"/>
          </a:p>
          <a:p>
            <a:endParaRPr lang="en-US" sz="1200" i="1" dirty="0"/>
          </a:p>
          <a:p>
            <a:endParaRPr lang="en-US" sz="1200" dirty="0"/>
          </a:p>
        </p:txBody>
      </p:sp>
      <p:pic>
        <p:nvPicPr>
          <p:cNvPr id="6" name="Picture 2" descr="Image of a pack of cigarettes equally an e-cigarette">
            <a:extLst>
              <a:ext uri="{FF2B5EF4-FFF2-40B4-BE49-F238E27FC236}">
                <a16:creationId xmlns:a16="http://schemas.microsoft.com/office/drawing/2014/main" id="{40D74F2E-2C18-3498-F69F-F4F9FD84B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576" y="0"/>
            <a:ext cx="3016061" cy="2852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0 Best Disposable Vapes for 2022: Reviews and Buyer's Guide">
            <a:extLst>
              <a:ext uri="{FF2B5EF4-FFF2-40B4-BE49-F238E27FC236}">
                <a16:creationId xmlns:a16="http://schemas.microsoft.com/office/drawing/2014/main" id="{8EFBCC52-A83A-78EB-59BC-8373FF8F0A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851" r="42857" b="9372"/>
          <a:stretch/>
        </p:blipFill>
        <p:spPr bwMode="auto">
          <a:xfrm rot="20582213">
            <a:off x="10266497" y="133047"/>
            <a:ext cx="708009" cy="21630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UFF BAR | Disposable E-Cigs 5% Nicotine (Individual) *CLEARANCE* Flaw–  Flawless Vape Shop">
            <a:extLst>
              <a:ext uri="{FF2B5EF4-FFF2-40B4-BE49-F238E27FC236}">
                <a16:creationId xmlns:a16="http://schemas.microsoft.com/office/drawing/2014/main" id="{1DED8EFF-9280-9418-C170-9EF3EE190B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12" r="13734"/>
          <a:stretch/>
        </p:blipFill>
        <p:spPr bwMode="auto">
          <a:xfrm>
            <a:off x="7053605" y="2959885"/>
            <a:ext cx="1488810" cy="19916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yde Disposable - PerfectVape">
            <a:extLst>
              <a:ext uri="{FF2B5EF4-FFF2-40B4-BE49-F238E27FC236}">
                <a16:creationId xmlns:a16="http://schemas.microsoft.com/office/drawing/2014/main" id="{4C0C2374-6C88-72C8-CDF3-13E43BB49E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037" t="9399" r="1184" b="11394"/>
          <a:stretch/>
        </p:blipFill>
        <p:spPr bwMode="auto">
          <a:xfrm>
            <a:off x="9293457" y="2651067"/>
            <a:ext cx="2296068" cy="260629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A7A6774A-E9D1-2B4B-1F14-2C080C25BBBB}"/>
              </a:ext>
            </a:extLst>
          </p:cNvPr>
          <p:cNvSpPr txBox="1">
            <a:spLocks/>
          </p:cNvSpPr>
          <p:nvPr/>
        </p:nvSpPr>
        <p:spPr>
          <a:xfrm>
            <a:off x="6955474" y="5503467"/>
            <a:ext cx="5114229" cy="10156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mn-lt"/>
              </a:rPr>
              <a:t>A single Juul pod or disposable device contains as much nicotine as a pack of cigarettes…</a:t>
            </a:r>
            <a:r>
              <a:rPr lang="en-US" sz="2400" b="1" i="1" dirty="0">
                <a:latin typeface="+mn-lt"/>
              </a:rPr>
              <a:t>most contain 25-50 cigarettes worth of nicotine</a:t>
            </a:r>
          </a:p>
        </p:txBody>
      </p:sp>
    </p:spTree>
    <p:extLst>
      <p:ext uri="{BB962C8B-B14F-4D97-AF65-F5344CB8AC3E}">
        <p14:creationId xmlns:p14="http://schemas.microsoft.com/office/powerpoint/2010/main" val="361864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49A366-9F82-C6E7-D7B7-86BAA63370CE}"/>
              </a:ext>
            </a:extLst>
          </p:cNvPr>
          <p:cNvSpPr/>
          <p:nvPr/>
        </p:nvSpPr>
        <p:spPr>
          <a:xfrm>
            <a:off x="1" y="0"/>
            <a:ext cx="12192000" cy="6857999"/>
          </a:xfrm>
          <a:prstGeom prst="rect">
            <a:avLst/>
          </a:prstGeom>
          <a:solidFill>
            <a:srgbClr val="4FC49F">
              <a:alpha val="88000"/>
            </a:srgbClr>
          </a:solidFill>
          <a:ln>
            <a:noFill/>
          </a:ln>
          <a:effectLst>
            <a:outerShdw blurRad="152400" dist="203200" dir="2700000" algn="tl" rotWithShape="0">
              <a:prstClr val="black">
                <a:alpha val="150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3267" y="175769"/>
            <a:ext cx="9104374" cy="901793"/>
          </a:xfrm>
        </p:spPr>
        <p:txBody>
          <a:bodyPr>
            <a:normAutofit/>
          </a:bodyPr>
          <a:lstStyle/>
          <a:p>
            <a:r>
              <a:rPr lang="en-US" sz="3600" b="1" dirty="0"/>
              <a:t>An Explosion of Flavored Tobacco Products</a:t>
            </a:r>
          </a:p>
        </p:txBody>
      </p:sp>
      <p:sp>
        <p:nvSpPr>
          <p:cNvPr id="3" name="Content Placeholder 2"/>
          <p:cNvSpPr>
            <a:spLocks noGrp="1"/>
          </p:cNvSpPr>
          <p:nvPr>
            <p:ph idx="1"/>
          </p:nvPr>
        </p:nvSpPr>
        <p:spPr>
          <a:xfrm>
            <a:off x="584200" y="1077562"/>
            <a:ext cx="10515600" cy="4351338"/>
          </a:xfrm>
        </p:spPr>
        <p:txBody>
          <a:bodyPr/>
          <a:lstStyle/>
          <a:p>
            <a:r>
              <a:rPr lang="en-US" sz="2400" dirty="0"/>
              <a:t>More than </a:t>
            </a:r>
            <a:r>
              <a:rPr lang="en-US" sz="2400" b="1" dirty="0"/>
              <a:t>15,500 unique e-cigarette flavors </a:t>
            </a:r>
            <a:r>
              <a:rPr lang="en-US" sz="2400" dirty="0"/>
              <a:t>available online</a:t>
            </a:r>
          </a:p>
          <a:p>
            <a:endParaRPr lang="en-US" sz="700" dirty="0"/>
          </a:p>
          <a:p>
            <a:r>
              <a:rPr lang="en-US" sz="2400" dirty="0"/>
              <a:t>More than </a:t>
            </a:r>
            <a:r>
              <a:rPr lang="en-US" sz="2400" b="1" dirty="0"/>
              <a:t>250 unique cigar flavors </a:t>
            </a:r>
            <a:r>
              <a:rPr lang="en-US" sz="2400" dirty="0"/>
              <a:t>available</a:t>
            </a:r>
          </a:p>
          <a:p>
            <a:endParaRPr lang="en-US" sz="700" dirty="0"/>
          </a:p>
          <a:p>
            <a:r>
              <a:rPr lang="en-US" sz="2400" dirty="0"/>
              <a:t>While overall cigarette sales have been declining…</a:t>
            </a:r>
          </a:p>
          <a:p>
            <a:pPr marL="0" indent="0">
              <a:buNone/>
            </a:pPr>
            <a:r>
              <a:rPr lang="en-US" dirty="0"/>
              <a:t>	</a:t>
            </a:r>
            <a:r>
              <a:rPr lang="en-US" sz="2400" dirty="0"/>
              <a:t>…the proportion of smokers using </a:t>
            </a:r>
            <a:r>
              <a:rPr lang="en-US" sz="2400" i="1" dirty="0"/>
              <a:t>menthol</a:t>
            </a:r>
            <a:r>
              <a:rPr lang="en-US" sz="2400" dirty="0"/>
              <a:t> cigarettes has been increasing: 	</a:t>
            </a:r>
            <a:r>
              <a:rPr lang="en-US" sz="2400" b="1" dirty="0"/>
              <a:t>menthol products made up 37% of the cigarette market share </a:t>
            </a:r>
            <a:r>
              <a:rPr lang="en-US" sz="2400" dirty="0"/>
              <a:t>in 2019</a:t>
            </a:r>
            <a:endParaRPr lang="en-US" dirty="0"/>
          </a:p>
        </p:txBody>
      </p:sp>
      <p:sp>
        <p:nvSpPr>
          <p:cNvPr id="4" name="TextBox 3"/>
          <p:cNvSpPr txBox="1"/>
          <p:nvPr/>
        </p:nvSpPr>
        <p:spPr>
          <a:xfrm>
            <a:off x="166843" y="6550223"/>
            <a:ext cx="10515600" cy="307777"/>
          </a:xfrm>
          <a:prstGeom prst="rect">
            <a:avLst/>
          </a:prstGeom>
          <a:noFill/>
        </p:spPr>
        <p:txBody>
          <a:bodyPr wrap="square" rtlCol="0">
            <a:spAutoFit/>
          </a:bodyPr>
          <a:lstStyle/>
          <a:p>
            <a:r>
              <a:rPr lang="en-US" sz="1400" dirty="0"/>
              <a:t>Sources: Zhu, S-H, et al.; 2018; </a:t>
            </a:r>
            <a:r>
              <a:rPr lang="en-US" sz="1400" dirty="0" err="1"/>
              <a:t>Delnevo</a:t>
            </a:r>
            <a:r>
              <a:rPr lang="en-US" sz="1400" dirty="0"/>
              <a:t>, CD, et al.; 2017; Villanti, A, et al., 2016.; FTC, </a:t>
            </a:r>
            <a:r>
              <a:rPr lang="en-US" sz="1400" i="1" dirty="0"/>
              <a:t>2019 Cigarette Report</a:t>
            </a:r>
            <a:endParaRPr lang="en-US" sz="1400" dirty="0"/>
          </a:p>
        </p:txBody>
      </p:sp>
      <p:pic>
        <p:nvPicPr>
          <p:cNvPr id="6" name="Picture 5" descr="A picture containing text, indoor, shop&#10;&#10;Description automatically generated">
            <a:extLst>
              <a:ext uri="{FF2B5EF4-FFF2-40B4-BE49-F238E27FC236}">
                <a16:creationId xmlns:a16="http://schemas.microsoft.com/office/drawing/2014/main" id="{E47A76CF-51C0-8CA3-272F-2EF451A5809F}"/>
              </a:ext>
            </a:extLst>
          </p:cNvPr>
          <p:cNvPicPr>
            <a:picLocks noChangeAspect="1"/>
          </p:cNvPicPr>
          <p:nvPr/>
        </p:nvPicPr>
        <p:blipFill rotWithShape="1">
          <a:blip r:embed="rId3"/>
          <a:srcRect l="14341" r="5059"/>
          <a:stretch/>
        </p:blipFill>
        <p:spPr>
          <a:xfrm>
            <a:off x="4539626" y="4047523"/>
            <a:ext cx="2604748" cy="2286000"/>
          </a:xfrm>
          <a:prstGeom prst="rect">
            <a:avLst/>
          </a:prstGeom>
        </p:spPr>
      </p:pic>
      <p:pic>
        <p:nvPicPr>
          <p:cNvPr id="7" name="Picture 6" descr="A picture containing text, indoor, shelf&#10;&#10;Description automatically generated">
            <a:extLst>
              <a:ext uri="{FF2B5EF4-FFF2-40B4-BE49-F238E27FC236}">
                <a16:creationId xmlns:a16="http://schemas.microsoft.com/office/drawing/2014/main" id="{ED08E3CB-857A-0961-1D26-E0D5F94A58DB}"/>
              </a:ext>
            </a:extLst>
          </p:cNvPr>
          <p:cNvPicPr>
            <a:picLocks noChangeAspect="1"/>
          </p:cNvPicPr>
          <p:nvPr/>
        </p:nvPicPr>
        <p:blipFill rotWithShape="1">
          <a:blip r:embed="rId4"/>
          <a:srcRect t="619" r="-3" b="3566"/>
          <a:stretch/>
        </p:blipFill>
        <p:spPr>
          <a:xfrm>
            <a:off x="971290" y="4044693"/>
            <a:ext cx="3181246" cy="2286000"/>
          </a:xfrm>
          <a:prstGeom prst="rect">
            <a:avLst/>
          </a:prstGeom>
        </p:spPr>
      </p:pic>
      <p:pic>
        <p:nvPicPr>
          <p:cNvPr id="8" name="Picture 7" descr="A picture containing text, indoor, floor, shelf&#10;&#10;Description automatically generated">
            <a:extLst>
              <a:ext uri="{FF2B5EF4-FFF2-40B4-BE49-F238E27FC236}">
                <a16:creationId xmlns:a16="http://schemas.microsoft.com/office/drawing/2014/main" id="{5C0D9092-F9AD-C92C-20F3-8790EF976E95}"/>
              </a:ext>
            </a:extLst>
          </p:cNvPr>
          <p:cNvPicPr>
            <a:picLocks noChangeAspect="1"/>
          </p:cNvPicPr>
          <p:nvPr/>
        </p:nvPicPr>
        <p:blipFill rotWithShape="1">
          <a:blip r:embed="rId5"/>
          <a:srcRect t="4189" r="-3" b="-3"/>
          <a:stretch/>
        </p:blipFill>
        <p:spPr>
          <a:xfrm>
            <a:off x="7531463" y="4044693"/>
            <a:ext cx="3181247" cy="2286000"/>
          </a:xfrm>
          <a:prstGeom prst="rect">
            <a:avLst/>
          </a:prstGeom>
        </p:spPr>
      </p:pic>
    </p:spTree>
    <p:extLst>
      <p:ext uri="{BB962C8B-B14F-4D97-AF65-F5344CB8AC3E}">
        <p14:creationId xmlns:p14="http://schemas.microsoft.com/office/powerpoint/2010/main" val="351161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0E355AFF-CE41-4A3E-AEE7-E06544524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137" y="1278054"/>
            <a:ext cx="1922008" cy="50597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4DD171-08DC-2F44-ECD4-9D541638170A}"/>
              </a:ext>
            </a:extLst>
          </p:cNvPr>
          <p:cNvSpPr/>
          <p:nvPr/>
        </p:nvSpPr>
        <p:spPr>
          <a:xfrm>
            <a:off x="-58964" y="3178"/>
            <a:ext cx="12382581" cy="1472342"/>
          </a:xfrm>
          <a:prstGeom prst="rect">
            <a:avLst/>
          </a:prstGeom>
          <a:solidFill>
            <a:srgbClr val="4FC49F">
              <a:alpha val="88000"/>
            </a:srgbClr>
          </a:solidFill>
          <a:ln>
            <a:noFill/>
          </a:ln>
          <a:effectLst>
            <a:outerShdw blurRad="152400" dist="203200" dir="2700000" algn="tl" rotWithShape="0">
              <a:prstClr val="black">
                <a:alpha val="150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Title 1"/>
          <p:cNvSpPr>
            <a:spLocks noGrp="1"/>
          </p:cNvSpPr>
          <p:nvPr>
            <p:ph type="title"/>
          </p:nvPr>
        </p:nvSpPr>
        <p:spPr>
          <a:xfrm>
            <a:off x="394855" y="112891"/>
            <a:ext cx="10515600" cy="1325563"/>
          </a:xfrm>
        </p:spPr>
        <p:txBody>
          <a:bodyPr/>
          <a:lstStyle/>
          <a:p>
            <a:r>
              <a:rPr lang="en-US" b="1" dirty="0"/>
              <a:t>250 Cigar Flavors and Counting…</a:t>
            </a:r>
          </a:p>
        </p:txBody>
      </p:sp>
      <p:pic>
        <p:nvPicPr>
          <p:cNvPr id="6" name="Picture 5" descr="Image result for dutch masters chocolate"/>
          <p:cNvPicPr>
            <a:picLocks noChangeAspect="1" noChangeArrowheads="1"/>
          </p:cNvPicPr>
          <p:nvPr/>
        </p:nvPicPr>
        <p:blipFill rotWithShape="1">
          <a:blip r:embed="rId3">
            <a:extLst>
              <a:ext uri="{28A0092B-C50C-407E-A947-70E740481C1C}">
                <a14:useLocalDpi xmlns:a14="http://schemas.microsoft.com/office/drawing/2010/main" val="0"/>
              </a:ext>
            </a:extLst>
          </a:blip>
          <a:srcRect l="4097" t="10119" r="61901" b="3175"/>
          <a:stretch/>
        </p:blipFill>
        <p:spPr bwMode="auto">
          <a:xfrm>
            <a:off x="5287743" y="1585233"/>
            <a:ext cx="1623592" cy="41401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hite owl strawberry kiwi"/>
          <p:cNvPicPr>
            <a:picLocks noChangeAspect="1" noChangeArrowheads="1"/>
          </p:cNvPicPr>
          <p:nvPr/>
        </p:nvPicPr>
        <p:blipFill rotWithShape="1">
          <a:blip r:embed="rId4">
            <a:extLst>
              <a:ext uri="{28A0092B-C50C-407E-A947-70E740481C1C}">
                <a14:useLocalDpi xmlns:a14="http://schemas.microsoft.com/office/drawing/2010/main" val="0"/>
              </a:ext>
            </a:extLst>
          </a:blip>
          <a:srcRect l="33289" r="33423"/>
          <a:stretch/>
        </p:blipFill>
        <p:spPr bwMode="auto">
          <a:xfrm>
            <a:off x="499476" y="1599957"/>
            <a:ext cx="1373287" cy="4125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Game Cigarillos Foil Swiss Roll 30 Packs of 2 - Buitrago Cigars">
            <a:extLst>
              <a:ext uri="{FF2B5EF4-FFF2-40B4-BE49-F238E27FC236}">
                <a16:creationId xmlns:a16="http://schemas.microsoft.com/office/drawing/2014/main" id="{1B7E9EF3-DCC8-48C2-A1A5-41FD71E6B0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47"/>
          <a:stretch/>
        </p:blipFill>
        <p:spPr bwMode="auto">
          <a:xfrm>
            <a:off x="2834019" y="2103677"/>
            <a:ext cx="1491864" cy="4361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imited Edition - Cherry Dynamite">
            <a:extLst>
              <a:ext uri="{FF2B5EF4-FFF2-40B4-BE49-F238E27FC236}">
                <a16:creationId xmlns:a16="http://schemas.microsoft.com/office/drawing/2014/main" id="{8B2822D8-1089-4F74-A5EC-81DCCE07C2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119" y="2103676"/>
            <a:ext cx="1314447" cy="436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9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0"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2"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4"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6"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8"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0"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2"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4"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6"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8"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60934603-C768-EE05-8AB6-9B144E0BFDA1}"/>
              </a:ext>
            </a:extLst>
          </p:cNvPr>
          <p:cNvSpPr txBox="1"/>
          <p:nvPr/>
        </p:nvSpPr>
        <p:spPr>
          <a:xfrm>
            <a:off x="8635424" y="556700"/>
            <a:ext cx="3472480" cy="242287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0" i="0" dirty="0">
                <a:solidFill>
                  <a:srgbClr val="303030"/>
                </a:solidFill>
                <a:effectLst/>
                <a:latin typeface="Georgia Pro" panose="02040502050405020303" pitchFamily="18" charset="0"/>
              </a:rPr>
              <a:t>Flavors set </a:t>
            </a:r>
          </a:p>
          <a:p>
            <a:pPr defTabSz="914400">
              <a:lnSpc>
                <a:spcPct val="90000"/>
              </a:lnSpc>
              <a:spcBef>
                <a:spcPct val="0"/>
              </a:spcBef>
              <a:spcAft>
                <a:spcPts val="600"/>
              </a:spcAft>
            </a:pPr>
            <a:r>
              <a:rPr lang="en-US" sz="4000" b="0" i="0" dirty="0">
                <a:solidFill>
                  <a:srgbClr val="303030"/>
                </a:solidFill>
                <a:effectLst/>
                <a:latin typeface="Georgia Pro" panose="02040502050405020303" pitchFamily="18" charset="0"/>
              </a:rPr>
              <a:t>the hook… nicotine reels them in!</a:t>
            </a:r>
            <a:endParaRPr lang="en-US" sz="4000" b="1" dirty="0">
              <a:latin typeface="+mj-lt"/>
              <a:ea typeface="+mj-ea"/>
              <a:cs typeface="+mj-cs"/>
            </a:endParaRPr>
          </a:p>
        </p:txBody>
      </p:sp>
      <p:sp>
        <p:nvSpPr>
          <p:cNvPr id="4130"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2"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4" name="Freeform: Shape 4133">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098" name="Picture 2" descr="A Guide to Fishing Hook Sizes and Types">
            <a:extLst>
              <a:ext uri="{FF2B5EF4-FFF2-40B4-BE49-F238E27FC236}">
                <a16:creationId xmlns:a16="http://schemas.microsoft.com/office/drawing/2014/main" id="{302F3FFB-D46F-0FD4-45CD-71DA6A5E0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8100"/>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34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eets with replies by Aditya Indla (@AdityaIndla) / Twitter">
            <a:extLst>
              <a:ext uri="{FF2B5EF4-FFF2-40B4-BE49-F238E27FC236}">
                <a16:creationId xmlns:a16="http://schemas.microsoft.com/office/drawing/2014/main" id="{A1DCE628-704F-C899-A92A-A7310B726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CF80FF2-AF97-08FC-884A-E0BFECF58625}"/>
              </a:ext>
            </a:extLst>
          </p:cNvPr>
          <p:cNvSpPr/>
          <p:nvPr/>
        </p:nvSpPr>
        <p:spPr>
          <a:xfrm>
            <a:off x="9877926" y="4673598"/>
            <a:ext cx="2314074" cy="21844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76E1B84-5716-8FCF-EADE-9C7E159664B0}"/>
              </a:ext>
            </a:extLst>
          </p:cNvPr>
          <p:cNvPicPr>
            <a:picLocks noChangeAspect="1"/>
          </p:cNvPicPr>
          <p:nvPr/>
        </p:nvPicPr>
        <p:blipFill>
          <a:blip r:embed="rId3"/>
          <a:stretch>
            <a:fillRect/>
          </a:stretch>
        </p:blipFill>
        <p:spPr>
          <a:xfrm>
            <a:off x="9994231" y="4620126"/>
            <a:ext cx="2057400" cy="2184400"/>
          </a:xfrm>
          <a:prstGeom prst="rect">
            <a:avLst/>
          </a:prstGeom>
        </p:spPr>
      </p:pic>
    </p:spTree>
    <p:extLst>
      <p:ext uri="{BB962C8B-B14F-4D97-AF65-F5344CB8AC3E}">
        <p14:creationId xmlns:p14="http://schemas.microsoft.com/office/powerpoint/2010/main" val="2934841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A25AA6A-8EDB-2346-83ED-B38FD30A4980}"/>
              </a:ext>
            </a:extLst>
          </p:cNvPr>
          <p:cNvGraphicFramePr>
            <a:graphicFrameLocks/>
          </p:cNvGraphicFramePr>
          <p:nvPr>
            <p:extLst>
              <p:ext uri="{D42A27DB-BD31-4B8C-83A1-F6EECF244321}">
                <p14:modId xmlns:p14="http://schemas.microsoft.com/office/powerpoint/2010/main" val="3620239141"/>
              </p:ext>
            </p:extLst>
          </p:nvPr>
        </p:nvGraphicFramePr>
        <p:xfrm>
          <a:off x="600864" y="-384175"/>
          <a:ext cx="10639167" cy="7626350"/>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Callout 1">
            <a:extLst>
              <a:ext uri="{FF2B5EF4-FFF2-40B4-BE49-F238E27FC236}">
                <a16:creationId xmlns:a16="http://schemas.microsoft.com/office/drawing/2014/main" id="{DE390246-0183-11D3-46D8-0387EED305CC}"/>
              </a:ext>
            </a:extLst>
          </p:cNvPr>
          <p:cNvSpPr/>
          <p:nvPr/>
        </p:nvSpPr>
        <p:spPr>
          <a:xfrm>
            <a:off x="1625208" y="3429000"/>
            <a:ext cx="3007082" cy="2298560"/>
          </a:xfrm>
          <a:prstGeom prst="wedgeEllipseCallout">
            <a:avLst>
              <a:gd name="adj1" fmla="val 232935"/>
              <a:gd name="adj2" fmla="val 279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 impressive reduction over 20 years as we've used all our tools to help persuade kids to refuse tobacco</a:t>
            </a:r>
          </a:p>
        </p:txBody>
      </p:sp>
    </p:spTree>
    <p:extLst>
      <p:ext uri="{BB962C8B-B14F-4D97-AF65-F5344CB8AC3E}">
        <p14:creationId xmlns:p14="http://schemas.microsoft.com/office/powerpoint/2010/main" val="19491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A25AA6A-8EDB-2346-83ED-B38FD30A4980}"/>
              </a:ext>
            </a:extLst>
          </p:cNvPr>
          <p:cNvGraphicFramePr>
            <a:graphicFrameLocks/>
          </p:cNvGraphicFramePr>
          <p:nvPr>
            <p:extLst>
              <p:ext uri="{D42A27DB-BD31-4B8C-83A1-F6EECF244321}">
                <p14:modId xmlns:p14="http://schemas.microsoft.com/office/powerpoint/2010/main" val="1451807353"/>
              </p:ext>
            </p:extLst>
          </p:nvPr>
        </p:nvGraphicFramePr>
        <p:xfrm>
          <a:off x="580768" y="0"/>
          <a:ext cx="10639167" cy="7626350"/>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Callout 2">
            <a:extLst>
              <a:ext uri="{FF2B5EF4-FFF2-40B4-BE49-F238E27FC236}">
                <a16:creationId xmlns:a16="http://schemas.microsoft.com/office/drawing/2014/main" id="{72037EAA-DBBF-2BF4-C3A6-7FFC9ABAE841}"/>
              </a:ext>
            </a:extLst>
          </p:cNvPr>
          <p:cNvSpPr/>
          <p:nvPr/>
        </p:nvSpPr>
        <p:spPr>
          <a:xfrm>
            <a:off x="1766304" y="3429000"/>
            <a:ext cx="3671110" cy="2298560"/>
          </a:xfrm>
          <a:prstGeom prst="wedgeEllipseCallout">
            <a:avLst>
              <a:gd name="adj1" fmla="val 175667"/>
              <a:gd name="adj2" fmla="val -15319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 years of progress against adolescent nicotine addiction virtually wiped out by e-cigarette promotion</a:t>
            </a:r>
          </a:p>
        </p:txBody>
      </p:sp>
    </p:spTree>
    <p:extLst>
      <p:ext uri="{BB962C8B-B14F-4D97-AF65-F5344CB8AC3E}">
        <p14:creationId xmlns:p14="http://schemas.microsoft.com/office/powerpoint/2010/main" val="32097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5B984-351B-10CE-107A-D499CB4A9C96}"/>
              </a:ext>
            </a:extLst>
          </p:cNvPr>
          <p:cNvSpPr txBox="1"/>
          <p:nvPr/>
        </p:nvSpPr>
        <p:spPr>
          <a:xfrm>
            <a:off x="489855" y="244929"/>
            <a:ext cx="7576459" cy="5755422"/>
          </a:xfrm>
          <a:prstGeom prst="rect">
            <a:avLst/>
          </a:prstGeom>
          <a:noFill/>
        </p:spPr>
        <p:txBody>
          <a:bodyPr wrap="square" rtlCol="0">
            <a:spAutoFit/>
          </a:bodyPr>
          <a:lstStyle/>
          <a:p>
            <a:r>
              <a:rPr lang="en-US" sz="3200" dirty="0">
                <a:solidFill>
                  <a:schemeClr val="bg1"/>
                </a:solidFill>
              </a:rPr>
              <a:t>The Proposal Being Considered by Columbus</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Retailers would not be allowed to sell flavored nicotine or tobacco products including menthol cigarettes and flavored e-cigarettes (vapes)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Individual possession, use or purchase would </a:t>
            </a:r>
            <a:r>
              <a:rPr lang="en-US" sz="2400" u="sng" dirty="0">
                <a:solidFill>
                  <a:schemeClr val="bg1"/>
                </a:solidFill>
              </a:rPr>
              <a:t>not</a:t>
            </a:r>
            <a:r>
              <a:rPr lang="en-US" sz="2400" dirty="0">
                <a:solidFill>
                  <a:schemeClr val="bg1"/>
                </a:solidFill>
              </a:rPr>
              <a:t> be illegal</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Enforcement only at the retail level by the Health Department using civil procedure, no use of police. </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The Cities of Columbus, Dublin and Worthington have a Tobacco Retail License (TRL) in place to assist in monitoring and enforcement.</a:t>
            </a:r>
          </a:p>
        </p:txBody>
      </p:sp>
      <p:sp>
        <p:nvSpPr>
          <p:cNvPr id="2" name="Oval 1">
            <a:extLst>
              <a:ext uri="{FF2B5EF4-FFF2-40B4-BE49-F238E27FC236}">
                <a16:creationId xmlns:a16="http://schemas.microsoft.com/office/drawing/2014/main" id="{819CBE8B-A73C-13DF-81AC-4C5719818DDD}"/>
              </a:ext>
            </a:extLst>
          </p:cNvPr>
          <p:cNvSpPr/>
          <p:nvPr/>
        </p:nvSpPr>
        <p:spPr>
          <a:xfrm>
            <a:off x="8273845" y="1238865"/>
            <a:ext cx="3156155" cy="420329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Over 300 Cities and 5 States have already acted.</a:t>
            </a:r>
          </a:p>
        </p:txBody>
      </p:sp>
    </p:spTree>
    <p:extLst>
      <p:ext uri="{BB962C8B-B14F-4D97-AF65-F5344CB8AC3E}">
        <p14:creationId xmlns:p14="http://schemas.microsoft.com/office/powerpoint/2010/main" val="2665992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60B4-549B-5C9A-94BE-38F1EC3CBF87}"/>
              </a:ext>
            </a:extLst>
          </p:cNvPr>
          <p:cNvSpPr txBox="1"/>
          <p:nvPr/>
        </p:nvSpPr>
        <p:spPr>
          <a:xfrm>
            <a:off x="399346" y="246798"/>
            <a:ext cx="4784272" cy="6247864"/>
          </a:xfrm>
          <a:prstGeom prst="rect">
            <a:avLst/>
          </a:prstGeom>
          <a:noFill/>
        </p:spPr>
        <p:txBody>
          <a:bodyPr wrap="square" rtlCol="0">
            <a:spAutoFit/>
          </a:bodyPr>
          <a:lstStyle/>
          <a:p>
            <a:r>
              <a:rPr lang="en-US" sz="1600" dirty="0">
                <a:effectLst/>
                <a:latin typeface="Helvetica" pitchFamily="2" charset="0"/>
              </a:rPr>
              <a:t>Action for Children</a:t>
            </a:r>
          </a:p>
          <a:p>
            <a:r>
              <a:rPr lang="en-US" sz="1600" dirty="0">
                <a:effectLst/>
                <a:latin typeface="Helvetica" pitchFamily="2" charset="0"/>
              </a:rPr>
              <a:t>ADAMH Board of Franklin County</a:t>
            </a:r>
          </a:p>
          <a:p>
            <a:r>
              <a:rPr lang="en-US" sz="1600" dirty="0">
                <a:effectLst/>
                <a:latin typeface="Helvetica" pitchFamily="2" charset="0"/>
              </a:rPr>
              <a:t>Aids Healthcare Foundation</a:t>
            </a:r>
          </a:p>
          <a:p>
            <a:r>
              <a:rPr lang="en-US" sz="1600" dirty="0">
                <a:effectLst/>
                <a:latin typeface="Helvetica" pitchFamily="2" charset="0"/>
              </a:rPr>
              <a:t>American Cancer Society Cancer Action Network</a:t>
            </a:r>
          </a:p>
          <a:p>
            <a:r>
              <a:rPr lang="en-US" sz="1600" dirty="0">
                <a:effectLst/>
                <a:latin typeface="Helvetica" pitchFamily="2" charset="0"/>
              </a:rPr>
              <a:t>American Heart Association</a:t>
            </a:r>
          </a:p>
          <a:p>
            <a:r>
              <a:rPr lang="en-US" sz="1600" dirty="0">
                <a:effectLst/>
                <a:latin typeface="Helvetica" pitchFamily="2" charset="0"/>
              </a:rPr>
              <a:t>American Lung Association</a:t>
            </a:r>
          </a:p>
          <a:p>
            <a:r>
              <a:rPr lang="en-US" sz="1600" dirty="0">
                <a:effectLst/>
                <a:latin typeface="Helvetica" pitchFamily="2" charset="0"/>
              </a:rPr>
              <a:t>Arthur G. James Cancer Hospital &amp; Richard J. Solove Research Institute</a:t>
            </a:r>
          </a:p>
          <a:p>
            <a:r>
              <a:rPr lang="en-US" sz="1600" dirty="0">
                <a:effectLst/>
                <a:latin typeface="Helvetica" pitchFamily="2" charset="0"/>
              </a:rPr>
              <a:t>Black Girl Rising</a:t>
            </a:r>
          </a:p>
          <a:p>
            <a:r>
              <a:rPr lang="en-US" sz="1600" dirty="0">
                <a:effectLst/>
                <a:latin typeface="Helvetica" pitchFamily="2" charset="0"/>
              </a:rPr>
              <a:t>Black Physician's Network</a:t>
            </a:r>
          </a:p>
          <a:p>
            <a:r>
              <a:rPr lang="en-US" sz="1600" dirty="0">
                <a:effectLst/>
                <a:latin typeface="Helvetica" pitchFamily="2" charset="0"/>
              </a:rPr>
              <a:t>Campaign for Tobacco Free Kids</a:t>
            </a:r>
          </a:p>
          <a:p>
            <a:r>
              <a:rPr lang="en-US" sz="1600" dirty="0">
                <a:effectLst/>
                <a:latin typeface="Helvetica" pitchFamily="2" charset="0"/>
              </a:rPr>
              <a:t>Cancer Support Community</a:t>
            </a:r>
          </a:p>
          <a:p>
            <a:r>
              <a:rPr lang="en-US" sz="1600" dirty="0">
                <a:effectLst/>
                <a:latin typeface="Helvetica" pitchFamily="2" charset="0"/>
              </a:rPr>
              <a:t>Central Community House</a:t>
            </a:r>
          </a:p>
          <a:p>
            <a:r>
              <a:rPr lang="en-US" sz="1600" dirty="0">
                <a:effectLst/>
                <a:latin typeface="Helvetica" pitchFamily="2" charset="0"/>
              </a:rPr>
              <a:t>Charitable Pharmacy of Central Ohio</a:t>
            </a:r>
          </a:p>
          <a:p>
            <a:r>
              <a:rPr lang="en-US" sz="1600" dirty="0">
                <a:effectLst/>
                <a:latin typeface="Helvetica" pitchFamily="2" charset="0"/>
              </a:rPr>
              <a:t>Children’s Defense Fund-Ohio</a:t>
            </a:r>
          </a:p>
          <a:p>
            <a:r>
              <a:rPr lang="en-US" sz="1600" dirty="0">
                <a:effectLst/>
                <a:latin typeface="Helvetica" pitchFamily="2" charset="0"/>
              </a:rPr>
              <a:t>Columbus Medical Association</a:t>
            </a:r>
          </a:p>
          <a:p>
            <a:r>
              <a:rPr lang="en-US" sz="1600" dirty="0">
                <a:effectLst/>
                <a:latin typeface="Helvetica" pitchFamily="2" charset="0"/>
              </a:rPr>
              <a:t>Columbus Public Health</a:t>
            </a:r>
          </a:p>
          <a:p>
            <a:r>
              <a:rPr lang="en-US" sz="1600" dirty="0">
                <a:effectLst/>
                <a:latin typeface="Helvetica" pitchFamily="2" charset="0"/>
              </a:rPr>
              <a:t>Columbus Urban League</a:t>
            </a:r>
          </a:p>
          <a:p>
            <a:r>
              <a:rPr lang="en-US" sz="1600" dirty="0">
                <a:effectLst/>
                <a:latin typeface="Helvetica" pitchFamily="2" charset="0"/>
              </a:rPr>
              <a:t>Community for New Direction</a:t>
            </a:r>
          </a:p>
          <a:p>
            <a:r>
              <a:rPr lang="en-US" sz="1600" dirty="0">
                <a:effectLst/>
                <a:latin typeface="Helvetica" pitchFamily="2" charset="0"/>
              </a:rPr>
              <a:t>Franklin County Public Health</a:t>
            </a:r>
          </a:p>
          <a:p>
            <a:r>
              <a:rPr lang="en-US" sz="1600" dirty="0">
                <a:effectLst/>
                <a:latin typeface="Helvetica" pitchFamily="2" charset="0"/>
              </a:rPr>
              <a:t>Gamma Alpha</a:t>
            </a:r>
          </a:p>
          <a:p>
            <a:r>
              <a:rPr lang="en-US" sz="1600" dirty="0">
                <a:effectLst/>
                <a:latin typeface="Helvetica" pitchFamily="2" charset="0"/>
              </a:rPr>
              <a:t>Help &amp; Hope Community Center</a:t>
            </a:r>
          </a:p>
          <a:p>
            <a:r>
              <a:rPr lang="en-US" sz="1600" dirty="0">
                <a:effectLst/>
                <a:latin typeface="Helvetica" pitchFamily="2" charset="0"/>
              </a:rPr>
              <a:t>Human Services Chamber</a:t>
            </a:r>
          </a:p>
          <a:p>
            <a:r>
              <a:rPr lang="en-US" sz="1600" dirty="0">
                <a:effectLst/>
                <a:latin typeface="Helvetica" pitchFamily="2" charset="0"/>
              </a:rPr>
              <a:t>Impact Community Action</a:t>
            </a:r>
          </a:p>
          <a:p>
            <a:r>
              <a:rPr lang="en-US" sz="1600" dirty="0">
                <a:effectLst/>
                <a:latin typeface="Helvetica" pitchFamily="2" charset="0"/>
              </a:rPr>
              <a:t>Kaleidoscope Youth Center</a:t>
            </a:r>
          </a:p>
        </p:txBody>
      </p:sp>
      <p:sp>
        <p:nvSpPr>
          <p:cNvPr id="4" name="TextBox 3">
            <a:extLst>
              <a:ext uri="{FF2B5EF4-FFF2-40B4-BE49-F238E27FC236}">
                <a16:creationId xmlns:a16="http://schemas.microsoft.com/office/drawing/2014/main" id="{099EBA86-6C97-1C8E-D3C7-6431F4025D2A}"/>
              </a:ext>
            </a:extLst>
          </p:cNvPr>
          <p:cNvSpPr txBox="1"/>
          <p:nvPr/>
        </p:nvSpPr>
        <p:spPr>
          <a:xfrm>
            <a:off x="6496839" y="246798"/>
            <a:ext cx="5105401" cy="5755422"/>
          </a:xfrm>
          <a:prstGeom prst="rect">
            <a:avLst/>
          </a:prstGeom>
          <a:noFill/>
        </p:spPr>
        <p:txBody>
          <a:bodyPr wrap="square" rtlCol="0">
            <a:spAutoFit/>
          </a:bodyPr>
          <a:lstStyle/>
          <a:p>
            <a:r>
              <a:rPr lang="en-US" sz="1600" dirty="0" err="1">
                <a:effectLst/>
                <a:latin typeface="Helvetica" pitchFamily="2" charset="0"/>
              </a:rPr>
              <a:t>Maryhaven</a:t>
            </a:r>
            <a:endParaRPr lang="en-US" sz="1600" dirty="0">
              <a:effectLst/>
              <a:latin typeface="Helvetica" pitchFamily="2" charset="0"/>
            </a:endParaRPr>
          </a:p>
          <a:p>
            <a:r>
              <a:rPr lang="en-US" sz="1600" dirty="0">
                <a:effectLst/>
                <a:latin typeface="Helvetica" pitchFamily="2" charset="0"/>
              </a:rPr>
              <a:t>Mid-Ohio Food Collective</a:t>
            </a:r>
          </a:p>
          <a:p>
            <a:r>
              <a:rPr lang="en-US" sz="1600" dirty="0">
                <a:effectLst/>
                <a:latin typeface="Helvetica" pitchFamily="2" charset="0"/>
              </a:rPr>
              <a:t>Mt. Carmel Health System</a:t>
            </a:r>
          </a:p>
          <a:p>
            <a:r>
              <a:rPr lang="en-US" sz="1600" dirty="0">
                <a:effectLst/>
                <a:latin typeface="Helvetica" pitchFamily="2" charset="0"/>
              </a:rPr>
              <a:t>NAACP Columbus Chapter</a:t>
            </a:r>
          </a:p>
          <a:p>
            <a:r>
              <a:rPr lang="en-US" sz="1600" dirty="0">
                <a:effectLst/>
                <a:latin typeface="Helvetica" pitchFamily="2" charset="0"/>
              </a:rPr>
              <a:t>Nationwide Children's Hospital</a:t>
            </a:r>
          </a:p>
          <a:p>
            <a:r>
              <a:rPr lang="en-US" sz="1600" dirty="0">
                <a:effectLst/>
                <a:latin typeface="Helvetica" pitchFamily="2" charset="0"/>
              </a:rPr>
              <a:t>Ohio Academy of Family Physicians</a:t>
            </a:r>
          </a:p>
          <a:p>
            <a:r>
              <a:rPr lang="en-US" sz="1600" dirty="0">
                <a:effectLst/>
                <a:latin typeface="Helvetica" pitchFamily="2" charset="0"/>
              </a:rPr>
              <a:t>Ohio Chapter, American Academy of Pediatrics</a:t>
            </a:r>
          </a:p>
          <a:p>
            <a:r>
              <a:rPr lang="en-US" sz="1600" dirty="0">
                <a:effectLst/>
                <a:latin typeface="Helvetica" pitchFamily="2" charset="0"/>
              </a:rPr>
              <a:t>OhioHealth</a:t>
            </a:r>
          </a:p>
          <a:p>
            <a:r>
              <a:rPr lang="en-US" sz="1600" dirty="0">
                <a:effectLst/>
                <a:latin typeface="Helvetica" pitchFamily="2" charset="0"/>
              </a:rPr>
              <a:t>Parents Against Vaping E-cigarettes</a:t>
            </a:r>
          </a:p>
          <a:p>
            <a:r>
              <a:rPr lang="en-US" sz="1600" dirty="0" err="1">
                <a:effectLst/>
                <a:latin typeface="Helvetica" pitchFamily="2" charset="0"/>
              </a:rPr>
              <a:t>Pelotonia</a:t>
            </a:r>
            <a:endParaRPr lang="en-US" sz="1600" dirty="0">
              <a:effectLst/>
              <a:latin typeface="Helvetica" pitchFamily="2" charset="0"/>
            </a:endParaRPr>
          </a:p>
          <a:p>
            <a:r>
              <a:rPr lang="en-US" sz="1600" dirty="0">
                <a:effectLst/>
                <a:latin typeface="Helvetica" pitchFamily="2" charset="0"/>
              </a:rPr>
              <a:t>PFLAG Columbus (OH)</a:t>
            </a:r>
          </a:p>
          <a:p>
            <a:r>
              <a:rPr lang="en-US" sz="1600" dirty="0">
                <a:effectLst/>
                <a:latin typeface="Helvetica" pitchFamily="2" charset="0"/>
              </a:rPr>
              <a:t>PrimaryOne Health</a:t>
            </a:r>
          </a:p>
          <a:p>
            <a:r>
              <a:rPr lang="en-US" sz="1600" dirty="0">
                <a:effectLst/>
                <a:latin typeface="Helvetica" pitchFamily="2" charset="0"/>
              </a:rPr>
              <a:t>Preventing Tobacco Addiction Foundation/Tobacco 21</a:t>
            </a:r>
          </a:p>
          <a:p>
            <a:r>
              <a:rPr lang="en-US" sz="1600" dirty="0">
                <a:effectLst/>
                <a:latin typeface="Helvetica" pitchFamily="2" charset="0"/>
              </a:rPr>
              <a:t>St. Vincent Family Services</a:t>
            </a:r>
          </a:p>
          <a:p>
            <a:r>
              <a:rPr lang="en-US" sz="1600" dirty="0">
                <a:effectLst/>
                <a:latin typeface="Helvetica" pitchFamily="2" charset="0"/>
              </a:rPr>
              <a:t>Stonewall Columbus</a:t>
            </a:r>
          </a:p>
          <a:p>
            <a:r>
              <a:rPr lang="en-US" sz="1600" dirty="0" err="1">
                <a:effectLst/>
                <a:latin typeface="Helvetica" pitchFamily="2" charset="0"/>
              </a:rPr>
              <a:t>Syntero</a:t>
            </a:r>
            <a:r>
              <a:rPr lang="en-US" sz="1600" dirty="0">
                <a:effectLst/>
                <a:latin typeface="Helvetica" pitchFamily="2" charset="0"/>
              </a:rPr>
              <a:t>, Inc.</a:t>
            </a:r>
          </a:p>
          <a:p>
            <a:r>
              <a:rPr lang="en-US" sz="1600" dirty="0">
                <a:effectLst/>
                <a:latin typeface="Helvetica" pitchFamily="2" charset="0"/>
              </a:rPr>
              <a:t>The Breathing Association</a:t>
            </a:r>
          </a:p>
          <a:p>
            <a:r>
              <a:rPr lang="en-US" sz="1600" dirty="0">
                <a:effectLst/>
                <a:latin typeface="Helvetica" pitchFamily="2" charset="0"/>
              </a:rPr>
              <a:t>The Center for Community Solutions</a:t>
            </a:r>
          </a:p>
          <a:p>
            <a:r>
              <a:rPr lang="en-US" sz="1600" dirty="0">
                <a:effectLst/>
                <a:latin typeface="Helvetica" pitchFamily="2" charset="0"/>
              </a:rPr>
              <a:t>The Center for Healthy Families</a:t>
            </a:r>
          </a:p>
          <a:p>
            <a:r>
              <a:rPr lang="en-US" sz="1600" dirty="0">
                <a:effectLst/>
                <a:latin typeface="Helvetica" pitchFamily="2" charset="0"/>
              </a:rPr>
              <a:t>The Columbus African American News Journal</a:t>
            </a:r>
          </a:p>
          <a:p>
            <a:r>
              <a:rPr lang="en-US" sz="1600" dirty="0">
                <a:effectLst/>
                <a:latin typeface="Helvetica" pitchFamily="2" charset="0"/>
              </a:rPr>
              <a:t>The Ohio State University College of Social Work</a:t>
            </a:r>
          </a:p>
          <a:p>
            <a:r>
              <a:rPr lang="en-US" sz="1600" dirty="0">
                <a:effectLst/>
                <a:latin typeface="Helvetica" pitchFamily="2" charset="0"/>
              </a:rPr>
              <a:t>The Ohio State University Wexner Medical Center</a:t>
            </a:r>
          </a:p>
          <a:p>
            <a:r>
              <a:rPr lang="en-US" sz="1600" dirty="0">
                <a:effectLst/>
                <a:latin typeface="Helvetica" pitchFamily="2" charset="0"/>
              </a:rPr>
              <a:t>United Way of Central Ohio</a:t>
            </a:r>
          </a:p>
        </p:txBody>
      </p:sp>
      <p:sp>
        <p:nvSpPr>
          <p:cNvPr id="5" name="TextBox 4">
            <a:extLst>
              <a:ext uri="{FF2B5EF4-FFF2-40B4-BE49-F238E27FC236}">
                <a16:creationId xmlns:a16="http://schemas.microsoft.com/office/drawing/2014/main" id="{0C467C5D-E7A8-0DEE-668B-40A9208AFEA7}"/>
              </a:ext>
            </a:extLst>
          </p:cNvPr>
          <p:cNvSpPr txBox="1"/>
          <p:nvPr/>
        </p:nvSpPr>
        <p:spPr>
          <a:xfrm>
            <a:off x="5559878" y="689788"/>
            <a:ext cx="310243" cy="5478423"/>
          </a:xfrm>
          <a:prstGeom prst="rect">
            <a:avLst/>
          </a:prstGeom>
          <a:noFill/>
        </p:spPr>
        <p:txBody>
          <a:bodyPr wrap="square" rtlCol="0">
            <a:spAutoFit/>
          </a:bodyPr>
          <a:lstStyle/>
          <a:p>
            <a:r>
              <a:rPr lang="en-US" sz="5000" dirty="0"/>
              <a:t>SUPPORT</a:t>
            </a:r>
          </a:p>
        </p:txBody>
      </p:sp>
      <p:sp>
        <p:nvSpPr>
          <p:cNvPr id="3" name="TextBox 2">
            <a:extLst>
              <a:ext uri="{FF2B5EF4-FFF2-40B4-BE49-F238E27FC236}">
                <a16:creationId xmlns:a16="http://schemas.microsoft.com/office/drawing/2014/main" id="{7ED6205B-20B4-25A3-82D7-B4CA68995E0E}"/>
              </a:ext>
            </a:extLst>
          </p:cNvPr>
          <p:cNvSpPr txBox="1"/>
          <p:nvPr/>
        </p:nvSpPr>
        <p:spPr>
          <a:xfrm flipH="1">
            <a:off x="4852218" y="1400960"/>
            <a:ext cx="638833" cy="3939540"/>
          </a:xfrm>
          <a:prstGeom prst="rect">
            <a:avLst/>
          </a:prstGeom>
          <a:noFill/>
        </p:spPr>
        <p:txBody>
          <a:bodyPr wrap="square" rtlCol="0">
            <a:spAutoFit/>
          </a:bodyPr>
          <a:lstStyle/>
          <a:p>
            <a:r>
              <a:rPr lang="en-US" sz="5000" dirty="0"/>
              <a:t>LOCAL</a:t>
            </a:r>
          </a:p>
        </p:txBody>
      </p:sp>
      <p:sp>
        <p:nvSpPr>
          <p:cNvPr id="6" name="TextBox 5">
            <a:extLst>
              <a:ext uri="{FF2B5EF4-FFF2-40B4-BE49-F238E27FC236}">
                <a16:creationId xmlns:a16="http://schemas.microsoft.com/office/drawing/2014/main" id="{D880C4C1-7709-B9F1-AAAA-369B0CA4CF6F}"/>
              </a:ext>
            </a:extLst>
          </p:cNvPr>
          <p:cNvSpPr txBox="1"/>
          <p:nvPr/>
        </p:nvSpPr>
        <p:spPr>
          <a:xfrm>
            <a:off x="9424219" y="6002221"/>
            <a:ext cx="2178021" cy="707886"/>
          </a:xfrm>
          <a:prstGeom prst="rect">
            <a:avLst/>
          </a:prstGeom>
          <a:noFill/>
        </p:spPr>
        <p:txBody>
          <a:bodyPr wrap="square" rtlCol="0">
            <a:spAutoFit/>
          </a:bodyPr>
          <a:lstStyle/>
          <a:p>
            <a:r>
              <a:rPr lang="en-US" sz="2000" dirty="0">
                <a:solidFill>
                  <a:schemeClr val="bg1"/>
                </a:solidFill>
              </a:rPr>
              <a:t>Plus 83 Faith Based Organizations</a:t>
            </a:r>
          </a:p>
        </p:txBody>
      </p:sp>
    </p:spTree>
    <p:extLst>
      <p:ext uri="{BB962C8B-B14F-4D97-AF65-F5344CB8AC3E}">
        <p14:creationId xmlns:p14="http://schemas.microsoft.com/office/powerpoint/2010/main" val="1713331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1BD17E-527D-CBFA-4992-B535CD37CE23}"/>
              </a:ext>
            </a:extLst>
          </p:cNvPr>
          <p:cNvSpPr txBox="1"/>
          <p:nvPr/>
        </p:nvSpPr>
        <p:spPr>
          <a:xfrm>
            <a:off x="632731" y="-5417"/>
            <a:ext cx="4674055" cy="6863417"/>
          </a:xfrm>
          <a:prstGeom prst="rect">
            <a:avLst/>
          </a:prstGeom>
          <a:noFill/>
        </p:spPr>
        <p:txBody>
          <a:bodyPr wrap="square">
            <a:spAutoFit/>
          </a:bodyPr>
          <a:lstStyle/>
          <a:p>
            <a:r>
              <a:rPr lang="en-US" sz="1000" dirty="0">
                <a:solidFill>
                  <a:schemeClr val="bg1"/>
                </a:solidFill>
                <a:effectLst/>
                <a:latin typeface="Helvetica" pitchFamily="2" charset="0"/>
              </a:rPr>
              <a:t>Academy of General Dentistry</a:t>
            </a:r>
          </a:p>
          <a:p>
            <a:r>
              <a:rPr lang="en-US" sz="1000" dirty="0">
                <a:solidFill>
                  <a:schemeClr val="bg1"/>
                </a:solidFill>
                <a:effectLst/>
                <a:latin typeface="Helvetica" pitchFamily="2" charset="0"/>
              </a:rPr>
              <a:t>Action on Smoking and Health</a:t>
            </a:r>
          </a:p>
          <a:p>
            <a:r>
              <a:rPr lang="en-US" sz="1000" dirty="0">
                <a:solidFill>
                  <a:schemeClr val="bg1"/>
                </a:solidFill>
                <a:effectLst/>
                <a:latin typeface="Helvetica" pitchFamily="2" charset="0"/>
              </a:rPr>
              <a:t>African American Tobacco Control Leadership Council</a:t>
            </a:r>
          </a:p>
          <a:p>
            <a:r>
              <a:rPr lang="en-US" sz="1000" dirty="0">
                <a:solidFill>
                  <a:schemeClr val="bg1"/>
                </a:solidFill>
                <a:effectLst/>
                <a:latin typeface="Helvetica" pitchFamily="2" charset="0"/>
              </a:rPr>
              <a:t>Allergy &amp; Asthma Network</a:t>
            </a:r>
          </a:p>
          <a:p>
            <a:r>
              <a:rPr lang="en-US" sz="1000" dirty="0">
                <a:solidFill>
                  <a:schemeClr val="bg1"/>
                </a:solidFill>
                <a:effectLst/>
                <a:latin typeface="Helvetica" pitchFamily="2" charset="0"/>
              </a:rPr>
              <a:t>American Academy of Family Physicians</a:t>
            </a:r>
          </a:p>
          <a:p>
            <a:r>
              <a:rPr lang="en-US" sz="1000" dirty="0">
                <a:solidFill>
                  <a:schemeClr val="bg1"/>
                </a:solidFill>
                <a:effectLst/>
                <a:latin typeface="Helvetica" pitchFamily="2" charset="0"/>
              </a:rPr>
              <a:t>American Academy of Oral and Maxillofacial Pathology</a:t>
            </a:r>
          </a:p>
          <a:p>
            <a:r>
              <a:rPr lang="en-US" sz="1000" dirty="0">
                <a:solidFill>
                  <a:schemeClr val="bg1"/>
                </a:solidFill>
                <a:effectLst/>
                <a:latin typeface="Helvetica" pitchFamily="2" charset="0"/>
              </a:rPr>
              <a:t>American Academy of Oral and Maxillofacial Radiology</a:t>
            </a:r>
          </a:p>
          <a:p>
            <a:r>
              <a:rPr lang="en-US" sz="1000" dirty="0">
                <a:solidFill>
                  <a:schemeClr val="bg1"/>
                </a:solidFill>
                <a:effectLst/>
                <a:latin typeface="Helvetica" pitchFamily="2" charset="0"/>
              </a:rPr>
              <a:t>American Academy of Otolaryngology - Head and Neck Surgery</a:t>
            </a:r>
          </a:p>
          <a:p>
            <a:r>
              <a:rPr lang="en-US" sz="1000" dirty="0">
                <a:solidFill>
                  <a:schemeClr val="bg1"/>
                </a:solidFill>
                <a:effectLst/>
                <a:latin typeface="Helvetica" pitchFamily="2" charset="0"/>
              </a:rPr>
              <a:t>American Academy of Pediatrics</a:t>
            </a:r>
          </a:p>
          <a:p>
            <a:r>
              <a:rPr lang="en-US" sz="1000" dirty="0">
                <a:solidFill>
                  <a:schemeClr val="bg1"/>
                </a:solidFill>
                <a:effectLst/>
                <a:latin typeface="Helvetica" pitchFamily="2" charset="0"/>
              </a:rPr>
              <a:t>American Association for Cancer Research</a:t>
            </a:r>
          </a:p>
          <a:p>
            <a:r>
              <a:rPr lang="en-US" sz="1000" dirty="0">
                <a:solidFill>
                  <a:schemeClr val="bg1"/>
                </a:solidFill>
                <a:effectLst/>
                <a:latin typeface="Helvetica" pitchFamily="2" charset="0"/>
              </a:rPr>
              <a:t>American Association for Dental, Oral, and Craniofacial Research</a:t>
            </a:r>
          </a:p>
          <a:p>
            <a:r>
              <a:rPr lang="en-US" sz="1000" dirty="0">
                <a:solidFill>
                  <a:schemeClr val="bg1"/>
                </a:solidFill>
                <a:effectLst/>
                <a:latin typeface="Helvetica" pitchFamily="2" charset="0"/>
              </a:rPr>
              <a:t>American Association for Respiratory Care</a:t>
            </a:r>
          </a:p>
          <a:p>
            <a:r>
              <a:rPr lang="en-US" sz="1000" dirty="0">
                <a:solidFill>
                  <a:schemeClr val="bg1"/>
                </a:solidFill>
                <a:effectLst/>
                <a:latin typeface="Helvetica" pitchFamily="2" charset="0"/>
              </a:rPr>
              <a:t>American Cancer Society Cancer Action Network</a:t>
            </a:r>
          </a:p>
          <a:p>
            <a:r>
              <a:rPr lang="en-US" sz="1000" dirty="0">
                <a:solidFill>
                  <a:schemeClr val="bg1"/>
                </a:solidFill>
                <a:effectLst/>
                <a:latin typeface="Helvetica" pitchFamily="2" charset="0"/>
              </a:rPr>
              <a:t>American College Health Association</a:t>
            </a:r>
          </a:p>
          <a:p>
            <a:r>
              <a:rPr lang="en-US" sz="1000" dirty="0">
                <a:solidFill>
                  <a:schemeClr val="bg1"/>
                </a:solidFill>
                <a:effectLst/>
                <a:latin typeface="Helvetica" pitchFamily="2" charset="0"/>
              </a:rPr>
              <a:t>American College of Cardiology</a:t>
            </a:r>
          </a:p>
          <a:p>
            <a:r>
              <a:rPr lang="en-US" sz="1000" dirty="0">
                <a:solidFill>
                  <a:schemeClr val="bg1"/>
                </a:solidFill>
                <a:effectLst/>
                <a:latin typeface="Helvetica" pitchFamily="2" charset="0"/>
              </a:rPr>
              <a:t>American College of Chest Physicians (CHEST)</a:t>
            </a:r>
          </a:p>
          <a:p>
            <a:r>
              <a:rPr lang="en-US" sz="1000" dirty="0">
                <a:solidFill>
                  <a:schemeClr val="bg1"/>
                </a:solidFill>
                <a:effectLst/>
                <a:latin typeface="Helvetica" pitchFamily="2" charset="0"/>
              </a:rPr>
              <a:t>American College of Physicians</a:t>
            </a:r>
          </a:p>
          <a:p>
            <a:r>
              <a:rPr lang="en-US" sz="1000" dirty="0">
                <a:solidFill>
                  <a:schemeClr val="bg1"/>
                </a:solidFill>
                <a:effectLst/>
                <a:latin typeface="Helvetica" pitchFamily="2" charset="0"/>
              </a:rPr>
              <a:t>American Dental Association</a:t>
            </a:r>
          </a:p>
          <a:p>
            <a:r>
              <a:rPr lang="en-US" sz="1000" dirty="0">
                <a:solidFill>
                  <a:schemeClr val="bg1"/>
                </a:solidFill>
                <a:effectLst/>
                <a:latin typeface="Helvetica" pitchFamily="2" charset="0"/>
              </a:rPr>
              <a:t>American Dental Education Association</a:t>
            </a:r>
          </a:p>
          <a:p>
            <a:r>
              <a:rPr lang="en-US" sz="1000" dirty="0">
                <a:solidFill>
                  <a:schemeClr val="bg1"/>
                </a:solidFill>
                <a:effectLst/>
                <a:latin typeface="Helvetica" pitchFamily="2" charset="0"/>
              </a:rPr>
              <a:t>American Heart Association</a:t>
            </a:r>
          </a:p>
          <a:p>
            <a:r>
              <a:rPr lang="en-US" sz="1000" dirty="0">
                <a:solidFill>
                  <a:schemeClr val="bg1"/>
                </a:solidFill>
                <a:effectLst/>
                <a:latin typeface="Helvetica" pitchFamily="2" charset="0"/>
              </a:rPr>
              <a:t>American Lung Association</a:t>
            </a:r>
          </a:p>
          <a:p>
            <a:r>
              <a:rPr lang="en-US" sz="1000" dirty="0">
                <a:solidFill>
                  <a:schemeClr val="bg1"/>
                </a:solidFill>
                <a:effectLst/>
                <a:latin typeface="Helvetica" pitchFamily="2" charset="0"/>
              </a:rPr>
              <a:t>American Medical Student Association</a:t>
            </a:r>
          </a:p>
          <a:p>
            <a:r>
              <a:rPr lang="en-US" sz="1000" dirty="0">
                <a:solidFill>
                  <a:schemeClr val="bg1"/>
                </a:solidFill>
                <a:effectLst/>
                <a:latin typeface="Helvetica" pitchFamily="2" charset="0"/>
              </a:rPr>
              <a:t>American Psychiatric Association</a:t>
            </a:r>
          </a:p>
          <a:p>
            <a:r>
              <a:rPr lang="en-US" sz="1000" dirty="0">
                <a:solidFill>
                  <a:schemeClr val="bg1"/>
                </a:solidFill>
                <a:effectLst/>
                <a:latin typeface="Helvetica" pitchFamily="2" charset="0"/>
              </a:rPr>
              <a:t>American Public Health Association</a:t>
            </a:r>
          </a:p>
          <a:p>
            <a:r>
              <a:rPr lang="en-US" sz="1000" dirty="0">
                <a:solidFill>
                  <a:schemeClr val="bg1"/>
                </a:solidFill>
                <a:effectLst/>
                <a:latin typeface="Helvetica" pitchFamily="2" charset="0"/>
              </a:rPr>
              <a:t>American Society of Addiction Medicine</a:t>
            </a:r>
          </a:p>
          <a:p>
            <a:r>
              <a:rPr lang="en-US" sz="1000" dirty="0">
                <a:solidFill>
                  <a:schemeClr val="bg1"/>
                </a:solidFill>
                <a:effectLst/>
                <a:latin typeface="Helvetica" pitchFamily="2" charset="0"/>
              </a:rPr>
              <a:t>American Thoracic Society</a:t>
            </a:r>
          </a:p>
          <a:p>
            <a:r>
              <a:rPr lang="en-US" sz="1000" dirty="0">
                <a:solidFill>
                  <a:schemeClr val="bg1"/>
                </a:solidFill>
                <a:effectLst/>
                <a:latin typeface="Helvetica" pitchFamily="2" charset="0"/>
              </a:rPr>
              <a:t>Americans for Nonsmokers’ Rights</a:t>
            </a:r>
          </a:p>
          <a:p>
            <a:r>
              <a:rPr lang="en-US" sz="1000" dirty="0">
                <a:solidFill>
                  <a:schemeClr val="bg1"/>
                </a:solidFill>
                <a:effectLst/>
                <a:latin typeface="Helvetica" pitchFamily="2" charset="0"/>
              </a:rPr>
              <a:t>Asian Pacific Partners for Empowerment, Advocacy and</a:t>
            </a:r>
          </a:p>
          <a:p>
            <a:r>
              <a:rPr lang="en-US" sz="1000" dirty="0">
                <a:solidFill>
                  <a:schemeClr val="bg1"/>
                </a:solidFill>
                <a:effectLst/>
                <a:latin typeface="Helvetica" pitchFamily="2" charset="0"/>
              </a:rPr>
              <a:t>Leadership (APPEAL)</a:t>
            </a:r>
          </a:p>
          <a:p>
            <a:r>
              <a:rPr lang="en-US" sz="1000" dirty="0">
                <a:solidFill>
                  <a:schemeClr val="bg1"/>
                </a:solidFill>
                <a:effectLst/>
                <a:latin typeface="Helvetica" pitchFamily="2" charset="0"/>
              </a:rPr>
              <a:t>Association for Clinical Oncology</a:t>
            </a:r>
          </a:p>
          <a:p>
            <a:r>
              <a:rPr lang="en-US" sz="1000" dirty="0">
                <a:solidFill>
                  <a:schemeClr val="bg1"/>
                </a:solidFill>
                <a:effectLst/>
                <a:latin typeface="Helvetica" pitchFamily="2" charset="0"/>
              </a:rPr>
              <a:t>Association for the Treatment of Tobacco Use and</a:t>
            </a:r>
          </a:p>
          <a:p>
            <a:r>
              <a:rPr lang="en-US" sz="1000" dirty="0">
                <a:solidFill>
                  <a:schemeClr val="bg1"/>
                </a:solidFill>
                <a:effectLst/>
                <a:latin typeface="Helvetica" pitchFamily="2" charset="0"/>
              </a:rPr>
              <a:t>Dependence</a:t>
            </a:r>
          </a:p>
          <a:p>
            <a:r>
              <a:rPr lang="en-US" sz="1000" dirty="0">
                <a:solidFill>
                  <a:schemeClr val="bg1"/>
                </a:solidFill>
                <a:effectLst/>
                <a:latin typeface="Helvetica" pitchFamily="2" charset="0"/>
              </a:rPr>
              <a:t>Association of Black Cardiologists</a:t>
            </a:r>
          </a:p>
          <a:p>
            <a:r>
              <a:rPr lang="en-US" sz="1000" dirty="0">
                <a:solidFill>
                  <a:schemeClr val="bg1"/>
                </a:solidFill>
                <a:effectLst/>
                <a:latin typeface="Helvetica" pitchFamily="2" charset="0"/>
              </a:rPr>
              <a:t>Association of Schools and Programs of Public Health</a:t>
            </a:r>
          </a:p>
          <a:p>
            <a:r>
              <a:rPr lang="en-US" sz="1000" dirty="0">
                <a:solidFill>
                  <a:schemeClr val="bg1"/>
                </a:solidFill>
                <a:effectLst/>
                <a:latin typeface="Helvetica" pitchFamily="2" charset="0"/>
              </a:rPr>
              <a:t>Association of State and Territorial Health Officials</a:t>
            </a:r>
          </a:p>
          <a:p>
            <a:r>
              <a:rPr lang="en-US" sz="1000" dirty="0">
                <a:solidFill>
                  <a:schemeClr val="bg1"/>
                </a:solidFill>
                <a:effectLst/>
                <a:latin typeface="Helvetica" pitchFamily="2" charset="0"/>
              </a:rPr>
              <a:t>Asthma and Allergy Foundation of America</a:t>
            </a:r>
          </a:p>
          <a:p>
            <a:r>
              <a:rPr lang="en-US" sz="1000" dirty="0">
                <a:solidFill>
                  <a:schemeClr val="bg1"/>
                </a:solidFill>
                <a:effectLst/>
                <a:latin typeface="Helvetica" pitchFamily="2" charset="0"/>
              </a:rPr>
              <a:t>Big Cities Health Coalition</a:t>
            </a:r>
          </a:p>
          <a:p>
            <a:r>
              <a:rPr lang="en-US" sz="1000" dirty="0">
                <a:solidFill>
                  <a:schemeClr val="bg1"/>
                </a:solidFill>
                <a:effectLst/>
                <a:latin typeface="Helvetica" pitchFamily="2" charset="0"/>
              </a:rPr>
              <a:t>Black Ladies in Public Health</a:t>
            </a:r>
          </a:p>
          <a:p>
            <a:r>
              <a:rPr lang="en-US" sz="1000" dirty="0">
                <a:solidFill>
                  <a:schemeClr val="bg1"/>
                </a:solidFill>
                <a:effectLst/>
                <a:latin typeface="Helvetica" pitchFamily="2" charset="0"/>
              </a:rPr>
              <a:t>Black Women's Health Imperative</a:t>
            </a:r>
          </a:p>
          <a:p>
            <a:r>
              <a:rPr lang="en-US" sz="1000" dirty="0">
                <a:solidFill>
                  <a:schemeClr val="bg1"/>
                </a:solidFill>
                <a:effectLst/>
                <a:latin typeface="Helvetica" pitchFamily="2" charset="0"/>
              </a:rPr>
              <a:t>Campaign for Tobacco-Free Kids</a:t>
            </a:r>
          </a:p>
          <a:p>
            <a:r>
              <a:rPr lang="en-US" sz="1000" dirty="0">
                <a:solidFill>
                  <a:schemeClr val="bg1"/>
                </a:solidFill>
                <a:effectLst/>
                <a:latin typeface="Helvetica" pitchFamily="2" charset="0"/>
              </a:rPr>
              <a:t>Cancer Prevention and Treatment Fund</a:t>
            </a:r>
          </a:p>
          <a:p>
            <a:r>
              <a:rPr lang="en-US" sz="1000" dirty="0">
                <a:solidFill>
                  <a:schemeClr val="bg1"/>
                </a:solidFill>
                <a:effectLst/>
                <a:latin typeface="Helvetica" pitchFamily="2" charset="0"/>
              </a:rPr>
              <a:t>CATCH Global Foundation</a:t>
            </a:r>
          </a:p>
          <a:p>
            <a:r>
              <a:rPr lang="en-US" sz="1000" dirty="0">
                <a:solidFill>
                  <a:schemeClr val="bg1"/>
                </a:solidFill>
                <a:effectLst/>
                <a:latin typeface="Helvetica" pitchFamily="2" charset="0"/>
              </a:rPr>
              <a:t>Catholic Health Association of the United States</a:t>
            </a:r>
          </a:p>
          <a:p>
            <a:r>
              <a:rPr lang="en-US" sz="1000" dirty="0">
                <a:solidFill>
                  <a:schemeClr val="bg1"/>
                </a:solidFill>
                <a:effectLst/>
                <a:latin typeface="Helvetica" pitchFamily="2" charset="0"/>
              </a:rPr>
              <a:t>Commissioned Officers Association of the U.S. P.H.S.</a:t>
            </a:r>
          </a:p>
        </p:txBody>
      </p:sp>
      <p:sp>
        <p:nvSpPr>
          <p:cNvPr id="4" name="TextBox 3">
            <a:extLst>
              <a:ext uri="{FF2B5EF4-FFF2-40B4-BE49-F238E27FC236}">
                <a16:creationId xmlns:a16="http://schemas.microsoft.com/office/drawing/2014/main" id="{E5A28A71-DBC1-6361-9B93-705EC5F39D7D}"/>
              </a:ext>
            </a:extLst>
          </p:cNvPr>
          <p:cNvSpPr txBox="1"/>
          <p:nvPr/>
        </p:nvSpPr>
        <p:spPr>
          <a:xfrm>
            <a:off x="6791327" y="0"/>
            <a:ext cx="4767942" cy="7017306"/>
          </a:xfrm>
          <a:prstGeom prst="rect">
            <a:avLst/>
          </a:prstGeom>
          <a:noFill/>
        </p:spPr>
        <p:txBody>
          <a:bodyPr wrap="square" rtlCol="0">
            <a:spAutoFit/>
          </a:bodyPr>
          <a:lstStyle/>
          <a:p>
            <a:r>
              <a:rPr lang="en-US" sz="1000" dirty="0">
                <a:solidFill>
                  <a:schemeClr val="bg1"/>
                </a:solidFill>
                <a:effectLst/>
                <a:latin typeface="Helvetica" pitchFamily="2" charset="0"/>
              </a:rPr>
              <a:t>Common Sense</a:t>
            </a:r>
          </a:p>
          <a:p>
            <a:r>
              <a:rPr lang="en-US" sz="1000" dirty="0">
                <a:solidFill>
                  <a:schemeClr val="bg1"/>
                </a:solidFill>
                <a:effectLst/>
                <a:latin typeface="Helvetica" pitchFamily="2" charset="0"/>
              </a:rPr>
              <a:t>Community Anti-Drug Coalitions of America (CADCA)</a:t>
            </a:r>
          </a:p>
          <a:p>
            <a:r>
              <a:rPr lang="en-US" sz="1000" dirty="0">
                <a:solidFill>
                  <a:schemeClr val="bg1"/>
                </a:solidFill>
                <a:effectLst/>
                <a:latin typeface="Helvetica" pitchFamily="2" charset="0"/>
              </a:rPr>
              <a:t>COPD Foundation</a:t>
            </a:r>
          </a:p>
          <a:p>
            <a:r>
              <a:rPr lang="en-US" sz="1000" dirty="0">
                <a:solidFill>
                  <a:schemeClr val="bg1"/>
                </a:solidFill>
                <a:effectLst/>
                <a:latin typeface="Helvetica" pitchFamily="2" charset="0"/>
              </a:rPr>
              <a:t>Emphysema Foundation of America</a:t>
            </a:r>
          </a:p>
          <a:p>
            <a:r>
              <a:rPr lang="en-US" sz="1000" dirty="0">
                <a:solidFill>
                  <a:schemeClr val="bg1"/>
                </a:solidFill>
                <a:effectLst/>
                <a:latin typeface="Helvetica" pitchFamily="2" charset="0"/>
              </a:rPr>
              <a:t>Eta Sigma Gamma, National Health Education Honorary</a:t>
            </a:r>
          </a:p>
          <a:p>
            <a:r>
              <a:rPr lang="en-US" sz="1000" dirty="0">
                <a:solidFill>
                  <a:schemeClr val="bg1"/>
                </a:solidFill>
                <a:effectLst/>
                <a:latin typeface="Helvetica" pitchFamily="2" charset="0"/>
              </a:rPr>
              <a:t>First Focus Campaign for Children</a:t>
            </a:r>
          </a:p>
          <a:p>
            <a:r>
              <a:rPr lang="en-US" sz="1000" dirty="0">
                <a:solidFill>
                  <a:schemeClr val="bg1"/>
                </a:solidFill>
                <a:effectLst/>
                <a:latin typeface="Helvetica" pitchFamily="2" charset="0"/>
              </a:rPr>
              <a:t>GLMA: Health Professionals Advancing LGBTQ Equality</a:t>
            </a:r>
          </a:p>
          <a:p>
            <a:r>
              <a:rPr lang="en-US" sz="1000" dirty="0">
                <a:solidFill>
                  <a:schemeClr val="bg1"/>
                </a:solidFill>
                <a:effectLst/>
                <a:latin typeface="Helvetica" pitchFamily="2" charset="0"/>
              </a:rPr>
              <a:t>GO2 Foundation for Lung Cancer</a:t>
            </a:r>
          </a:p>
          <a:p>
            <a:r>
              <a:rPr lang="en-US" sz="1000" dirty="0">
                <a:solidFill>
                  <a:schemeClr val="bg1"/>
                </a:solidFill>
                <a:effectLst/>
                <a:latin typeface="Helvetica" pitchFamily="2" charset="0"/>
              </a:rPr>
              <a:t>International Association for the Study of Lung Cancer</a:t>
            </a:r>
          </a:p>
          <a:p>
            <a:r>
              <a:rPr lang="en-US" sz="1000" dirty="0">
                <a:solidFill>
                  <a:schemeClr val="bg1"/>
                </a:solidFill>
                <a:effectLst/>
                <a:latin typeface="Helvetica" pitchFamily="2" charset="0"/>
              </a:rPr>
              <a:t>March of Dimes</a:t>
            </a:r>
          </a:p>
          <a:p>
            <a:r>
              <a:rPr lang="en-US" sz="1000" dirty="0">
                <a:solidFill>
                  <a:schemeClr val="bg1"/>
                </a:solidFill>
                <a:effectLst/>
                <a:latin typeface="Helvetica" pitchFamily="2" charset="0"/>
              </a:rPr>
              <a:t>NAACP</a:t>
            </a:r>
          </a:p>
          <a:p>
            <a:r>
              <a:rPr lang="en-US" sz="1000" dirty="0">
                <a:solidFill>
                  <a:schemeClr val="bg1"/>
                </a:solidFill>
                <a:effectLst/>
                <a:latin typeface="Helvetica" pitchFamily="2" charset="0"/>
              </a:rPr>
              <a:t>Mesothelioma Applied Research Foundation</a:t>
            </a:r>
          </a:p>
          <a:p>
            <a:r>
              <a:rPr lang="en-US" sz="1000" dirty="0">
                <a:solidFill>
                  <a:schemeClr val="bg1"/>
                </a:solidFill>
                <a:effectLst/>
                <a:latin typeface="Helvetica" pitchFamily="2" charset="0"/>
              </a:rPr>
              <a:t>National Association County and City Health Officials</a:t>
            </a:r>
          </a:p>
          <a:p>
            <a:r>
              <a:rPr lang="en-US" sz="1000" dirty="0">
                <a:solidFill>
                  <a:schemeClr val="bg1"/>
                </a:solidFill>
                <a:effectLst/>
                <a:latin typeface="Helvetica" pitchFamily="2" charset="0"/>
              </a:rPr>
              <a:t>National Association of Hispanic Nurses</a:t>
            </a:r>
          </a:p>
          <a:p>
            <a:r>
              <a:rPr lang="en-US" sz="1000" dirty="0">
                <a:solidFill>
                  <a:schemeClr val="bg1"/>
                </a:solidFill>
                <a:effectLst/>
                <a:latin typeface="Helvetica" pitchFamily="2" charset="0"/>
              </a:rPr>
              <a:t>National Association of Pediatric Nurse Practitioners</a:t>
            </a:r>
          </a:p>
          <a:p>
            <a:r>
              <a:rPr lang="en-US" sz="1000" dirty="0">
                <a:solidFill>
                  <a:schemeClr val="bg1"/>
                </a:solidFill>
                <a:effectLst/>
                <a:latin typeface="Helvetica" pitchFamily="2" charset="0"/>
              </a:rPr>
              <a:t>National Association of School Nurses</a:t>
            </a:r>
          </a:p>
          <a:p>
            <a:r>
              <a:rPr lang="en-US" sz="1000" dirty="0">
                <a:solidFill>
                  <a:schemeClr val="bg1"/>
                </a:solidFill>
                <a:effectLst/>
                <a:latin typeface="Helvetica" pitchFamily="2" charset="0"/>
              </a:rPr>
              <a:t>National Association of Secondary School Principals</a:t>
            </a:r>
          </a:p>
          <a:p>
            <a:r>
              <a:rPr lang="en-US" sz="1000" dirty="0">
                <a:solidFill>
                  <a:schemeClr val="bg1"/>
                </a:solidFill>
                <a:effectLst/>
                <a:latin typeface="Helvetica" pitchFamily="2" charset="0"/>
              </a:rPr>
              <a:t>National Association of Social Workers</a:t>
            </a:r>
          </a:p>
          <a:p>
            <a:r>
              <a:rPr lang="en-US" sz="1000" dirty="0">
                <a:solidFill>
                  <a:schemeClr val="bg1"/>
                </a:solidFill>
                <a:effectLst/>
                <a:latin typeface="Helvetica" pitchFamily="2" charset="0"/>
              </a:rPr>
              <a:t>National Black Nurses Association</a:t>
            </a:r>
          </a:p>
          <a:p>
            <a:r>
              <a:rPr lang="en-US" sz="1000" dirty="0">
                <a:solidFill>
                  <a:schemeClr val="bg1"/>
                </a:solidFill>
                <a:effectLst/>
                <a:latin typeface="Helvetica" pitchFamily="2" charset="0"/>
              </a:rPr>
              <a:t>National Caucus and Center on Black Aging, Inc.</a:t>
            </a:r>
          </a:p>
          <a:p>
            <a:r>
              <a:rPr lang="en-US" sz="1000" dirty="0">
                <a:solidFill>
                  <a:schemeClr val="bg1"/>
                </a:solidFill>
                <a:effectLst/>
                <a:latin typeface="Helvetica" pitchFamily="2" charset="0"/>
              </a:rPr>
              <a:t>National Consumers League</a:t>
            </a:r>
          </a:p>
          <a:p>
            <a:r>
              <a:rPr lang="en-US" sz="1000" dirty="0">
                <a:solidFill>
                  <a:schemeClr val="bg1"/>
                </a:solidFill>
                <a:effectLst/>
                <a:latin typeface="Helvetica" pitchFamily="2" charset="0"/>
              </a:rPr>
              <a:t>National Dental Association</a:t>
            </a:r>
          </a:p>
          <a:p>
            <a:r>
              <a:rPr lang="en-US" sz="1000" dirty="0">
                <a:solidFill>
                  <a:schemeClr val="bg1"/>
                </a:solidFill>
                <a:effectLst/>
                <a:latin typeface="Helvetica" pitchFamily="2" charset="0"/>
              </a:rPr>
              <a:t>National Education Association</a:t>
            </a:r>
          </a:p>
          <a:p>
            <a:r>
              <a:rPr lang="en-US" sz="1000" dirty="0">
                <a:solidFill>
                  <a:schemeClr val="bg1"/>
                </a:solidFill>
                <a:effectLst/>
                <a:latin typeface="Helvetica" pitchFamily="2" charset="0"/>
              </a:rPr>
              <a:t>National Hispanic Council on Aging</a:t>
            </a:r>
          </a:p>
          <a:p>
            <a:r>
              <a:rPr lang="en-US" sz="1000" dirty="0">
                <a:solidFill>
                  <a:schemeClr val="bg1"/>
                </a:solidFill>
                <a:effectLst/>
                <a:latin typeface="Helvetica" pitchFamily="2" charset="0"/>
              </a:rPr>
              <a:t>National Hispanic Medical Association</a:t>
            </a:r>
          </a:p>
          <a:p>
            <a:r>
              <a:rPr lang="en-US" sz="1000" dirty="0">
                <a:solidFill>
                  <a:schemeClr val="bg1"/>
                </a:solidFill>
                <a:effectLst/>
                <a:latin typeface="Helvetica" pitchFamily="2" charset="0"/>
              </a:rPr>
              <a:t>National LGBT Cancer Network</a:t>
            </a:r>
          </a:p>
          <a:p>
            <a:r>
              <a:rPr lang="en-US" sz="1000" dirty="0">
                <a:solidFill>
                  <a:schemeClr val="bg1"/>
                </a:solidFill>
                <a:effectLst/>
                <a:latin typeface="Helvetica" pitchFamily="2" charset="0"/>
              </a:rPr>
              <a:t>National Medical Association</a:t>
            </a:r>
          </a:p>
          <a:p>
            <a:r>
              <a:rPr lang="en-US" sz="1000" dirty="0">
                <a:solidFill>
                  <a:schemeClr val="bg1"/>
                </a:solidFill>
                <a:effectLst/>
                <a:latin typeface="Helvetica" pitchFamily="2" charset="0"/>
              </a:rPr>
              <a:t>National Network of Public Health Institutes</a:t>
            </a:r>
          </a:p>
          <a:p>
            <a:r>
              <a:rPr lang="en-US" sz="1000" dirty="0">
                <a:solidFill>
                  <a:schemeClr val="bg1"/>
                </a:solidFill>
                <a:effectLst/>
                <a:latin typeface="Helvetica" pitchFamily="2" charset="0"/>
              </a:rPr>
              <a:t>Oncology Nursing Society</a:t>
            </a:r>
          </a:p>
          <a:p>
            <a:r>
              <a:rPr lang="en-US" sz="1000" dirty="0">
                <a:solidFill>
                  <a:schemeClr val="bg1"/>
                </a:solidFill>
                <a:effectLst/>
                <a:latin typeface="Helvetica" pitchFamily="2" charset="0"/>
              </a:rPr>
              <a:t>Parents Against Vaping e-cigarettes (</a:t>
            </a:r>
            <a:r>
              <a:rPr lang="en-US" sz="1000" dirty="0" err="1">
                <a:solidFill>
                  <a:schemeClr val="bg1"/>
                </a:solidFill>
                <a:effectLst/>
                <a:latin typeface="Helvetica" pitchFamily="2" charset="0"/>
              </a:rPr>
              <a:t>PAVe</a:t>
            </a:r>
            <a:r>
              <a:rPr lang="en-US" sz="1000" dirty="0">
                <a:solidFill>
                  <a:schemeClr val="bg1"/>
                </a:solidFill>
                <a:effectLst/>
                <a:latin typeface="Helvetica" pitchFamily="2" charset="0"/>
              </a:rPr>
              <a:t>)</a:t>
            </a:r>
          </a:p>
          <a:p>
            <a:r>
              <a:rPr lang="en-US" sz="1000" dirty="0">
                <a:solidFill>
                  <a:schemeClr val="bg1"/>
                </a:solidFill>
                <a:effectLst/>
                <a:latin typeface="Helvetica" pitchFamily="2" charset="0"/>
              </a:rPr>
              <a:t>Prevent Cancer Foundation</a:t>
            </a:r>
          </a:p>
          <a:p>
            <a:r>
              <a:rPr lang="en-US" sz="1000" dirty="0">
                <a:solidFill>
                  <a:schemeClr val="bg1"/>
                </a:solidFill>
                <a:effectLst/>
                <a:latin typeface="Helvetica" pitchFamily="2" charset="0"/>
              </a:rPr>
              <a:t>Preventing Tobacco Addiction Foundation/Tobacco 21</a:t>
            </a:r>
          </a:p>
          <a:p>
            <a:r>
              <a:rPr lang="en-US" sz="1000" dirty="0">
                <a:solidFill>
                  <a:schemeClr val="bg1"/>
                </a:solidFill>
                <a:effectLst/>
                <a:latin typeface="Helvetica" pitchFamily="2" charset="0"/>
              </a:rPr>
              <a:t>Public Health Law Center</a:t>
            </a:r>
          </a:p>
          <a:p>
            <a:r>
              <a:rPr lang="en-US" sz="1000" dirty="0">
                <a:solidFill>
                  <a:schemeClr val="bg1"/>
                </a:solidFill>
                <a:effectLst/>
                <a:latin typeface="Helvetica" pitchFamily="2" charset="0"/>
              </a:rPr>
              <a:t>Public Health Solutions</a:t>
            </a:r>
          </a:p>
          <a:p>
            <a:r>
              <a:rPr lang="en-US" sz="1000" dirty="0">
                <a:solidFill>
                  <a:schemeClr val="bg1"/>
                </a:solidFill>
                <a:effectLst/>
                <a:latin typeface="Helvetica" pitchFamily="2" charset="0"/>
              </a:rPr>
              <a:t>Society for Cardiovascular Angiography &amp; Interventions</a:t>
            </a:r>
          </a:p>
          <a:p>
            <a:r>
              <a:rPr lang="en-US" sz="1000" dirty="0">
                <a:solidFill>
                  <a:schemeClr val="bg1"/>
                </a:solidFill>
                <a:effectLst/>
                <a:latin typeface="Helvetica" pitchFamily="2" charset="0"/>
              </a:rPr>
              <a:t>Society for Public Health Education</a:t>
            </a:r>
          </a:p>
          <a:p>
            <a:r>
              <a:rPr lang="en-US" sz="1000" dirty="0">
                <a:solidFill>
                  <a:schemeClr val="bg1"/>
                </a:solidFill>
                <a:effectLst/>
                <a:latin typeface="Helvetica" pitchFamily="2" charset="0"/>
              </a:rPr>
              <a:t>Society for Research on Nicotine &amp; Tobacco</a:t>
            </a:r>
          </a:p>
          <a:p>
            <a:r>
              <a:rPr lang="en-US" sz="1000" dirty="0">
                <a:solidFill>
                  <a:schemeClr val="bg1"/>
                </a:solidFill>
                <a:effectLst/>
                <a:latin typeface="Helvetica" pitchFamily="2" charset="0"/>
              </a:rPr>
              <a:t>Society of State Leaders of Health and Physical Education</a:t>
            </a:r>
          </a:p>
          <a:p>
            <a:r>
              <a:rPr lang="en-US" sz="1000" dirty="0">
                <a:solidFill>
                  <a:schemeClr val="bg1"/>
                </a:solidFill>
                <a:effectLst/>
                <a:latin typeface="Helvetica" pitchFamily="2" charset="0"/>
              </a:rPr>
              <a:t>Students Against Destructive Decisions (SADD)</a:t>
            </a:r>
          </a:p>
          <a:p>
            <a:r>
              <a:rPr lang="en-US" sz="1000" dirty="0">
                <a:solidFill>
                  <a:schemeClr val="bg1"/>
                </a:solidFill>
                <a:effectLst/>
                <a:latin typeface="Helvetica" pitchFamily="2" charset="0"/>
              </a:rPr>
              <a:t>The Center for Black Health and Equity</a:t>
            </a:r>
          </a:p>
          <a:p>
            <a:r>
              <a:rPr lang="en-US" sz="1000" dirty="0">
                <a:solidFill>
                  <a:schemeClr val="bg1"/>
                </a:solidFill>
                <a:effectLst/>
                <a:latin typeface="Helvetica" pitchFamily="2" charset="0"/>
              </a:rPr>
              <a:t>The Links, Inc</a:t>
            </a:r>
          </a:p>
          <a:p>
            <a:r>
              <a:rPr lang="en-US" sz="1000" dirty="0">
                <a:solidFill>
                  <a:schemeClr val="bg1"/>
                </a:solidFill>
                <a:effectLst/>
                <a:latin typeface="Helvetica" pitchFamily="2" charset="0"/>
              </a:rPr>
              <a:t>The Society of Thoracic Surgeons</a:t>
            </a:r>
          </a:p>
          <a:p>
            <a:r>
              <a:rPr lang="en-US" sz="1000" dirty="0">
                <a:solidFill>
                  <a:schemeClr val="bg1"/>
                </a:solidFill>
                <a:effectLst/>
                <a:latin typeface="Helvetica" pitchFamily="2" charset="0"/>
              </a:rPr>
              <a:t>Trinity Health</a:t>
            </a:r>
          </a:p>
          <a:p>
            <a:r>
              <a:rPr lang="en-US" sz="1000" dirty="0">
                <a:solidFill>
                  <a:schemeClr val="bg1"/>
                </a:solidFill>
                <a:effectLst/>
                <a:latin typeface="Helvetica" pitchFamily="2" charset="0"/>
              </a:rPr>
              <a:t>Truth Initiative</a:t>
            </a:r>
          </a:p>
        </p:txBody>
      </p:sp>
      <p:sp>
        <p:nvSpPr>
          <p:cNvPr id="2" name="TextBox 1">
            <a:extLst>
              <a:ext uri="{FF2B5EF4-FFF2-40B4-BE49-F238E27FC236}">
                <a16:creationId xmlns:a16="http://schemas.microsoft.com/office/drawing/2014/main" id="{89931A78-835C-741C-3C7E-93983FFBDEDA}"/>
              </a:ext>
            </a:extLst>
          </p:cNvPr>
          <p:cNvSpPr txBox="1"/>
          <p:nvPr/>
        </p:nvSpPr>
        <p:spPr>
          <a:xfrm>
            <a:off x="5583692" y="517721"/>
            <a:ext cx="310243" cy="5478423"/>
          </a:xfrm>
          <a:prstGeom prst="rect">
            <a:avLst/>
          </a:prstGeom>
          <a:noFill/>
        </p:spPr>
        <p:txBody>
          <a:bodyPr wrap="square" rtlCol="0">
            <a:spAutoFit/>
          </a:bodyPr>
          <a:lstStyle/>
          <a:p>
            <a:r>
              <a:rPr lang="en-US" sz="5000" dirty="0"/>
              <a:t>SUPPORT</a:t>
            </a:r>
          </a:p>
        </p:txBody>
      </p:sp>
      <p:sp>
        <p:nvSpPr>
          <p:cNvPr id="5" name="TextBox 4">
            <a:extLst>
              <a:ext uri="{FF2B5EF4-FFF2-40B4-BE49-F238E27FC236}">
                <a16:creationId xmlns:a16="http://schemas.microsoft.com/office/drawing/2014/main" id="{0689CC69-1098-D682-6D11-D5DE3DE9B14C}"/>
              </a:ext>
            </a:extLst>
          </p:cNvPr>
          <p:cNvSpPr txBox="1"/>
          <p:nvPr/>
        </p:nvSpPr>
        <p:spPr>
          <a:xfrm>
            <a:off x="4888365" y="133001"/>
            <a:ext cx="310243" cy="6247864"/>
          </a:xfrm>
          <a:prstGeom prst="rect">
            <a:avLst/>
          </a:prstGeom>
          <a:noFill/>
        </p:spPr>
        <p:txBody>
          <a:bodyPr wrap="square" rtlCol="0">
            <a:spAutoFit/>
          </a:bodyPr>
          <a:lstStyle/>
          <a:p>
            <a:pPr algn="just"/>
            <a:r>
              <a:rPr lang="en-US" sz="5000" dirty="0"/>
              <a:t>NATIONAL</a:t>
            </a:r>
          </a:p>
        </p:txBody>
      </p:sp>
    </p:spTree>
    <p:extLst>
      <p:ext uri="{BB962C8B-B14F-4D97-AF65-F5344CB8AC3E}">
        <p14:creationId xmlns:p14="http://schemas.microsoft.com/office/powerpoint/2010/main" val="318776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19D79-3066-BC59-DFDD-2284E3986886}"/>
              </a:ext>
            </a:extLst>
          </p:cNvPr>
          <p:cNvPicPr>
            <a:picLocks noChangeAspect="1"/>
          </p:cNvPicPr>
          <p:nvPr/>
        </p:nvPicPr>
        <p:blipFill>
          <a:blip r:embed="rId2"/>
          <a:stretch>
            <a:fillRect/>
          </a:stretch>
        </p:blipFill>
        <p:spPr>
          <a:xfrm>
            <a:off x="-7979" y="0"/>
            <a:ext cx="12199979" cy="6853518"/>
          </a:xfrm>
          <a:prstGeom prst="rect">
            <a:avLst/>
          </a:prstGeom>
        </p:spPr>
      </p:pic>
    </p:spTree>
    <p:extLst>
      <p:ext uri="{BB962C8B-B14F-4D97-AF65-F5344CB8AC3E}">
        <p14:creationId xmlns:p14="http://schemas.microsoft.com/office/powerpoint/2010/main" val="2005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A flavor destination 9Nov22.mp4">
            <a:hlinkClick r:id="" action="ppaction://media"/>
            <a:extLst>
              <a:ext uri="{FF2B5EF4-FFF2-40B4-BE49-F238E27FC236}">
                <a16:creationId xmlns:a16="http://schemas.microsoft.com/office/drawing/2014/main" id="{B6EF04BB-FF6B-1F92-A196-4B7A4310A1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7619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7699DC-DBED-8AB3-F8AD-F5B78FA2380F}"/>
              </a:ext>
            </a:extLst>
          </p:cNvPr>
          <p:cNvSpPr txBox="1"/>
          <p:nvPr/>
        </p:nvSpPr>
        <p:spPr>
          <a:xfrm>
            <a:off x="956539" y="153723"/>
            <a:ext cx="5694984" cy="1938992"/>
          </a:xfrm>
          <a:prstGeom prst="rect">
            <a:avLst/>
          </a:prstGeom>
          <a:noFill/>
        </p:spPr>
        <p:txBody>
          <a:bodyPr wrap="square" rtlCol="0">
            <a:spAutoFit/>
          </a:bodyPr>
          <a:lstStyle/>
          <a:p>
            <a:r>
              <a:rPr lang="en-US" sz="6000" dirty="0"/>
              <a:t>WHAT ARE WE ASKING OF YOU</a:t>
            </a:r>
          </a:p>
        </p:txBody>
      </p:sp>
      <p:sp>
        <p:nvSpPr>
          <p:cNvPr id="4" name="TextBox 3">
            <a:extLst>
              <a:ext uri="{FF2B5EF4-FFF2-40B4-BE49-F238E27FC236}">
                <a16:creationId xmlns:a16="http://schemas.microsoft.com/office/drawing/2014/main" id="{7804D21A-9C86-E418-5395-B59C5BB49D43}"/>
              </a:ext>
            </a:extLst>
          </p:cNvPr>
          <p:cNvSpPr txBox="1"/>
          <p:nvPr/>
        </p:nvSpPr>
        <p:spPr>
          <a:xfrm>
            <a:off x="1734671" y="2179962"/>
            <a:ext cx="9816353" cy="4524315"/>
          </a:xfrm>
          <a:prstGeom prst="rect">
            <a:avLst/>
          </a:prstGeom>
          <a:noFill/>
        </p:spPr>
        <p:txBody>
          <a:bodyPr wrap="square" rtlCol="0">
            <a:spAutoFit/>
          </a:bodyPr>
          <a:lstStyle/>
          <a:p>
            <a:pPr marL="457200" indent="-457200">
              <a:buFont typeface="Arial" panose="020B0604020202020204" pitchFamily="34" charset="0"/>
              <a:buChar char="•"/>
            </a:pPr>
            <a:r>
              <a:rPr lang="en-US" sz="3000" dirty="0"/>
              <a:t>Talk to your high-school and middle school principals.</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Reach out to teachers, resource officers, substance abuse coalitions.</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Ask parents – ask teens what their experience had been?</a:t>
            </a:r>
          </a:p>
          <a:p>
            <a:pPr marL="457200" indent="-457200">
              <a:buFont typeface="Arial" panose="020B0604020202020204" pitchFamily="34" charset="0"/>
              <a:buChar char="•"/>
            </a:pPr>
            <a:endParaRPr lang="en-US" sz="3000" dirty="0"/>
          </a:p>
          <a:p>
            <a:pPr marL="457200" indent="-457200">
              <a:buFont typeface="Arial" panose="020B0604020202020204" pitchFamily="34" charset="0"/>
              <a:buChar char="•"/>
            </a:pPr>
            <a:r>
              <a:rPr lang="en-US" sz="3000" dirty="0"/>
              <a:t>Think about what you can do to protect your kids from the number one cause of preventable death.</a:t>
            </a:r>
          </a:p>
          <a:p>
            <a:endParaRPr lang="en-US" dirty="0"/>
          </a:p>
        </p:txBody>
      </p:sp>
    </p:spTree>
    <p:extLst>
      <p:ext uri="{BB962C8B-B14F-4D97-AF65-F5344CB8AC3E}">
        <p14:creationId xmlns:p14="http://schemas.microsoft.com/office/powerpoint/2010/main" val="3907885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D8304-F602-9B44-9237-F357F8679E63}"/>
              </a:ext>
            </a:extLst>
          </p:cNvPr>
          <p:cNvPicPr>
            <a:picLocks noChangeAspect="1"/>
          </p:cNvPicPr>
          <p:nvPr/>
        </p:nvPicPr>
        <p:blipFill>
          <a:blip r:embed="rId3"/>
          <a:srcRect t="6056" b="6056"/>
          <a:stretch/>
        </p:blipFill>
        <p:spPr>
          <a:xfrm>
            <a:off x="-185981" y="-216976"/>
            <a:ext cx="12377981" cy="7253207"/>
          </a:xfrm>
          <a:prstGeom prst="rect">
            <a:avLst/>
          </a:prstGeom>
          <a:ln w="9525">
            <a:solidFill>
              <a:schemeClr val="tx1">
                <a:alpha val="20000"/>
              </a:schemeClr>
            </a:solidFill>
          </a:ln>
        </p:spPr>
      </p:pic>
      <p:sp>
        <p:nvSpPr>
          <p:cNvPr id="6" name="Rectangle 5">
            <a:extLst>
              <a:ext uri="{FF2B5EF4-FFF2-40B4-BE49-F238E27FC236}">
                <a16:creationId xmlns:a16="http://schemas.microsoft.com/office/drawing/2014/main" id="{84674AF4-EAEF-F945-9CFC-1C26043E5091}"/>
              </a:ext>
            </a:extLst>
          </p:cNvPr>
          <p:cNvSpPr/>
          <p:nvPr/>
        </p:nvSpPr>
        <p:spPr>
          <a:xfrm>
            <a:off x="-185981" y="-197604"/>
            <a:ext cx="12377981" cy="7253207"/>
          </a:xfrm>
          <a:prstGeom prst="rect">
            <a:avLst/>
          </a:prstGeom>
          <a:solidFill>
            <a:srgbClr val="4FC49F">
              <a:alpha val="8544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with medium confidence">
            <a:extLst>
              <a:ext uri="{FF2B5EF4-FFF2-40B4-BE49-F238E27FC236}">
                <a16:creationId xmlns:a16="http://schemas.microsoft.com/office/drawing/2014/main" id="{A1085E4F-62EC-CAF1-B159-612EDAFB98BA}"/>
              </a:ext>
            </a:extLst>
          </p:cNvPr>
          <p:cNvPicPr>
            <a:picLocks noChangeAspect="1"/>
          </p:cNvPicPr>
          <p:nvPr/>
        </p:nvPicPr>
        <p:blipFill>
          <a:blip r:embed="rId4"/>
          <a:stretch>
            <a:fillRect/>
          </a:stretch>
        </p:blipFill>
        <p:spPr>
          <a:xfrm>
            <a:off x="926987" y="868994"/>
            <a:ext cx="8435086" cy="2566184"/>
          </a:xfrm>
          <a:prstGeom prst="rect">
            <a:avLst/>
          </a:prstGeom>
        </p:spPr>
      </p:pic>
      <p:sp>
        <p:nvSpPr>
          <p:cNvPr id="2" name="TextBox 1">
            <a:extLst>
              <a:ext uri="{FF2B5EF4-FFF2-40B4-BE49-F238E27FC236}">
                <a16:creationId xmlns:a16="http://schemas.microsoft.com/office/drawing/2014/main" id="{75F5202F-4DAA-4E01-C5C2-293F57D220A8}"/>
              </a:ext>
            </a:extLst>
          </p:cNvPr>
          <p:cNvSpPr txBox="1"/>
          <p:nvPr/>
        </p:nvSpPr>
        <p:spPr>
          <a:xfrm>
            <a:off x="3422822" y="3867665"/>
            <a:ext cx="8316894" cy="1323439"/>
          </a:xfrm>
          <a:prstGeom prst="rect">
            <a:avLst/>
          </a:prstGeom>
          <a:noFill/>
        </p:spPr>
        <p:txBody>
          <a:bodyPr wrap="square" rtlCol="0">
            <a:spAutoFit/>
          </a:bodyPr>
          <a:lstStyle/>
          <a:p>
            <a:r>
              <a:rPr lang="en-US" sz="4000" dirty="0">
                <a:solidFill>
                  <a:schemeClr val="bg1"/>
                </a:solidFill>
                <a:latin typeface="+mj-lt"/>
              </a:rPr>
              <a:t>Rob Crane, MD</a:t>
            </a:r>
            <a:r>
              <a:rPr lang="en-US" sz="4000">
                <a:solidFill>
                  <a:schemeClr val="bg1"/>
                </a:solidFill>
                <a:latin typeface="+mj-lt"/>
              </a:rPr>
              <a:t>.   </a:t>
            </a:r>
            <a:r>
              <a:rPr lang="en-US" sz="3200">
                <a:latin typeface="+mj-lt"/>
              </a:rPr>
              <a:t>Rob</a:t>
            </a:r>
            <a:r>
              <a:rPr lang="en-US" sz="3200" dirty="0">
                <a:latin typeface="+mj-lt"/>
              </a:rPr>
              <a:t>.Crane@PTAF.org</a:t>
            </a:r>
          </a:p>
          <a:p>
            <a:r>
              <a:rPr lang="en-US" sz="4000" dirty="0">
                <a:solidFill>
                  <a:schemeClr val="bg1"/>
                </a:solidFill>
                <a:latin typeface="+mj-lt"/>
              </a:rPr>
              <a:t>Amanda Turner   </a:t>
            </a:r>
            <a:r>
              <a:rPr lang="en-US" sz="3200" dirty="0">
                <a:latin typeface="+mj-lt"/>
              </a:rPr>
              <a:t>Amanda.Turner@PTAF.org</a:t>
            </a:r>
          </a:p>
        </p:txBody>
      </p:sp>
      <p:sp>
        <p:nvSpPr>
          <p:cNvPr id="3" name="TextBox 2">
            <a:extLst>
              <a:ext uri="{FF2B5EF4-FFF2-40B4-BE49-F238E27FC236}">
                <a16:creationId xmlns:a16="http://schemas.microsoft.com/office/drawing/2014/main" id="{36B2407A-86BD-271D-8654-F8D7A6E68480}"/>
              </a:ext>
            </a:extLst>
          </p:cNvPr>
          <p:cNvSpPr txBox="1"/>
          <p:nvPr/>
        </p:nvSpPr>
        <p:spPr>
          <a:xfrm>
            <a:off x="3422822" y="5361981"/>
            <a:ext cx="6299200" cy="523220"/>
          </a:xfrm>
          <a:prstGeom prst="rect">
            <a:avLst/>
          </a:prstGeom>
          <a:noFill/>
        </p:spPr>
        <p:txBody>
          <a:bodyPr wrap="square" rtlCol="0">
            <a:spAutoFit/>
          </a:bodyPr>
          <a:lstStyle/>
          <a:p>
            <a:r>
              <a:rPr lang="en-US" sz="2800" dirty="0">
                <a:latin typeface="Calibri Light" panose="020F0302020204030204" pitchFamily="34" charset="0"/>
                <a:cs typeface="Calibri Light" panose="020F0302020204030204" pitchFamily="34" charset="0"/>
              </a:rPr>
              <a:t>Preventing Tobacco Addiction Foundation</a:t>
            </a:r>
          </a:p>
        </p:txBody>
      </p:sp>
    </p:spTree>
    <p:extLst>
      <p:ext uri="{BB962C8B-B14F-4D97-AF65-F5344CB8AC3E}">
        <p14:creationId xmlns:p14="http://schemas.microsoft.com/office/powerpoint/2010/main" val="2900722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205FE-87F6-BFFF-C1AF-A0DA81898B0E}"/>
              </a:ext>
            </a:extLst>
          </p:cNvPr>
          <p:cNvPicPr>
            <a:picLocks noChangeAspect="1"/>
          </p:cNvPicPr>
          <p:nvPr/>
        </p:nvPicPr>
        <p:blipFill>
          <a:blip r:embed="rId3"/>
          <a:stretch>
            <a:fillRect/>
          </a:stretch>
        </p:blipFill>
        <p:spPr>
          <a:xfrm>
            <a:off x="0" y="0"/>
            <a:ext cx="12192000" cy="7985760"/>
          </a:xfrm>
          <a:prstGeom prst="rect">
            <a:avLst/>
          </a:prstGeom>
        </p:spPr>
      </p:pic>
      <p:sp>
        <p:nvSpPr>
          <p:cNvPr id="2" name="TextBox 1">
            <a:extLst>
              <a:ext uri="{FF2B5EF4-FFF2-40B4-BE49-F238E27FC236}">
                <a16:creationId xmlns:a16="http://schemas.microsoft.com/office/drawing/2014/main" id="{5D7FD7DC-A8F6-A5BA-B17D-DF6CE2158F2B}"/>
              </a:ext>
            </a:extLst>
          </p:cNvPr>
          <p:cNvSpPr txBox="1"/>
          <p:nvPr/>
        </p:nvSpPr>
        <p:spPr>
          <a:xfrm>
            <a:off x="3855307" y="1149179"/>
            <a:ext cx="2651760" cy="1067622"/>
          </a:xfrm>
          <a:prstGeom prst="rect">
            <a:avLst/>
          </a:prstGeom>
          <a:solidFill>
            <a:srgbClr val="005290"/>
          </a:solidFill>
          <a:ln>
            <a:solidFill>
              <a:schemeClr val="tx1"/>
            </a:solidFill>
          </a:ln>
        </p:spPr>
        <p:txBody>
          <a:bodyPr wrap="none" lIns="274320" tIns="0" bIns="91440" rtlCol="0" anchor="ctr" anchorCtr="0">
            <a:noAutofit/>
          </a:bodyPr>
          <a:lstStyle/>
          <a:p>
            <a:r>
              <a:rPr lang="en-US" sz="8000" b="1" dirty="0">
                <a:latin typeface="Arial" panose="020B0604020202020204" pitchFamily="34" charset="0"/>
              </a:rPr>
              <a:t>1775</a:t>
            </a:r>
          </a:p>
        </p:txBody>
      </p:sp>
      <p:sp>
        <p:nvSpPr>
          <p:cNvPr id="3" name="TextBox 2">
            <a:extLst>
              <a:ext uri="{FF2B5EF4-FFF2-40B4-BE49-F238E27FC236}">
                <a16:creationId xmlns:a16="http://schemas.microsoft.com/office/drawing/2014/main" id="{66AB93EB-0740-9262-C1F5-3F68A823455F}"/>
              </a:ext>
            </a:extLst>
          </p:cNvPr>
          <p:cNvSpPr txBox="1"/>
          <p:nvPr/>
        </p:nvSpPr>
        <p:spPr>
          <a:xfrm>
            <a:off x="3959809" y="7328263"/>
            <a:ext cx="5484637" cy="523220"/>
          </a:xfrm>
          <a:prstGeom prst="rect">
            <a:avLst/>
          </a:prstGeom>
          <a:noFill/>
        </p:spPr>
        <p:txBody>
          <a:bodyPr wrap="square" rtlCol="0">
            <a:spAutoFit/>
          </a:bodyPr>
          <a:lstStyle/>
          <a:p>
            <a:r>
              <a:rPr lang="en-US" sz="2800" b="1" dirty="0">
                <a:solidFill>
                  <a:schemeClr val="bg1"/>
                </a:solidFill>
              </a:rPr>
              <a:t>Washington Crosses the Delaware</a:t>
            </a:r>
          </a:p>
        </p:txBody>
      </p:sp>
    </p:spTree>
    <p:extLst>
      <p:ext uri="{BB962C8B-B14F-4D97-AF65-F5344CB8AC3E}">
        <p14:creationId xmlns:p14="http://schemas.microsoft.com/office/powerpoint/2010/main" val="109784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205FE-87F6-BFFF-C1AF-A0DA81898B0E}"/>
              </a:ext>
            </a:extLst>
          </p:cNvPr>
          <p:cNvPicPr>
            <a:picLocks noChangeAspect="1"/>
          </p:cNvPicPr>
          <p:nvPr/>
        </p:nvPicPr>
        <p:blipFill>
          <a:blip r:embed="rId3"/>
          <a:stretch>
            <a:fillRect/>
          </a:stretch>
        </p:blipFill>
        <p:spPr>
          <a:xfrm>
            <a:off x="0" y="0"/>
            <a:ext cx="12192000" cy="7985760"/>
          </a:xfrm>
          <a:prstGeom prst="rect">
            <a:avLst/>
          </a:prstGeom>
        </p:spPr>
      </p:pic>
      <p:sp>
        <p:nvSpPr>
          <p:cNvPr id="2" name="TextBox 1">
            <a:extLst>
              <a:ext uri="{FF2B5EF4-FFF2-40B4-BE49-F238E27FC236}">
                <a16:creationId xmlns:a16="http://schemas.microsoft.com/office/drawing/2014/main" id="{5D7FD7DC-A8F6-A5BA-B17D-DF6CE2158F2B}"/>
              </a:ext>
            </a:extLst>
          </p:cNvPr>
          <p:cNvSpPr txBox="1"/>
          <p:nvPr/>
        </p:nvSpPr>
        <p:spPr>
          <a:xfrm>
            <a:off x="3855307" y="1149179"/>
            <a:ext cx="2651760" cy="1067622"/>
          </a:xfrm>
          <a:prstGeom prst="rect">
            <a:avLst/>
          </a:prstGeom>
          <a:solidFill>
            <a:srgbClr val="005290"/>
          </a:solidFill>
          <a:ln>
            <a:solidFill>
              <a:schemeClr val="tx1"/>
            </a:solidFill>
          </a:ln>
        </p:spPr>
        <p:txBody>
          <a:bodyPr wrap="none" lIns="274320" tIns="0" bIns="91440" rtlCol="0" anchor="ctr" anchorCtr="0">
            <a:noAutofit/>
          </a:bodyPr>
          <a:lstStyle/>
          <a:p>
            <a:r>
              <a:rPr lang="en-US" sz="8000" b="1" dirty="0">
                <a:latin typeface="Arial" panose="020B0604020202020204" pitchFamily="34" charset="0"/>
              </a:rPr>
              <a:t>2004</a:t>
            </a:r>
          </a:p>
        </p:txBody>
      </p:sp>
      <p:sp>
        <p:nvSpPr>
          <p:cNvPr id="3" name="TextBox 2">
            <a:extLst>
              <a:ext uri="{FF2B5EF4-FFF2-40B4-BE49-F238E27FC236}">
                <a16:creationId xmlns:a16="http://schemas.microsoft.com/office/drawing/2014/main" id="{0DEF41E5-62F6-5BC9-22F2-9913CDC2AF5F}"/>
              </a:ext>
            </a:extLst>
          </p:cNvPr>
          <p:cNvSpPr txBox="1"/>
          <p:nvPr/>
        </p:nvSpPr>
        <p:spPr>
          <a:xfrm>
            <a:off x="4403947" y="7341325"/>
            <a:ext cx="4206240" cy="523220"/>
          </a:xfrm>
          <a:prstGeom prst="rect">
            <a:avLst/>
          </a:prstGeom>
          <a:noFill/>
        </p:spPr>
        <p:txBody>
          <a:bodyPr wrap="square" rtlCol="0">
            <a:spAutoFit/>
          </a:bodyPr>
          <a:lstStyle/>
          <a:p>
            <a:r>
              <a:rPr lang="en-US" sz="2800" b="1" dirty="0">
                <a:solidFill>
                  <a:schemeClr val="bg1"/>
                </a:solidFill>
              </a:rPr>
              <a:t>Smokefree Columbus</a:t>
            </a:r>
          </a:p>
        </p:txBody>
      </p:sp>
    </p:spTree>
    <p:extLst>
      <p:ext uri="{BB962C8B-B14F-4D97-AF65-F5344CB8AC3E}">
        <p14:creationId xmlns:p14="http://schemas.microsoft.com/office/powerpoint/2010/main" val="153393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205FE-87F6-BFFF-C1AF-A0DA81898B0E}"/>
              </a:ext>
            </a:extLst>
          </p:cNvPr>
          <p:cNvPicPr>
            <a:picLocks noChangeAspect="1"/>
          </p:cNvPicPr>
          <p:nvPr/>
        </p:nvPicPr>
        <p:blipFill>
          <a:blip r:embed="rId3"/>
          <a:stretch>
            <a:fillRect/>
          </a:stretch>
        </p:blipFill>
        <p:spPr>
          <a:xfrm>
            <a:off x="0" y="0"/>
            <a:ext cx="12192000" cy="7985760"/>
          </a:xfrm>
          <a:prstGeom prst="rect">
            <a:avLst/>
          </a:prstGeom>
        </p:spPr>
      </p:pic>
      <p:sp>
        <p:nvSpPr>
          <p:cNvPr id="2" name="TextBox 1">
            <a:extLst>
              <a:ext uri="{FF2B5EF4-FFF2-40B4-BE49-F238E27FC236}">
                <a16:creationId xmlns:a16="http://schemas.microsoft.com/office/drawing/2014/main" id="{5D7FD7DC-A8F6-A5BA-B17D-DF6CE2158F2B}"/>
              </a:ext>
            </a:extLst>
          </p:cNvPr>
          <p:cNvSpPr txBox="1"/>
          <p:nvPr/>
        </p:nvSpPr>
        <p:spPr>
          <a:xfrm>
            <a:off x="3855307" y="1149179"/>
            <a:ext cx="2651760" cy="1067622"/>
          </a:xfrm>
          <a:prstGeom prst="rect">
            <a:avLst/>
          </a:prstGeom>
          <a:solidFill>
            <a:srgbClr val="005290"/>
          </a:solidFill>
          <a:ln>
            <a:solidFill>
              <a:schemeClr val="tx1"/>
            </a:solidFill>
          </a:ln>
        </p:spPr>
        <p:txBody>
          <a:bodyPr wrap="none" lIns="274320" tIns="0" bIns="91440" rtlCol="0" anchor="ctr" anchorCtr="0">
            <a:noAutofit/>
          </a:bodyPr>
          <a:lstStyle/>
          <a:p>
            <a:r>
              <a:rPr lang="en-US" sz="8000" b="1" dirty="0">
                <a:latin typeface="Arial" panose="020B0604020202020204" pitchFamily="34" charset="0"/>
              </a:rPr>
              <a:t>2016</a:t>
            </a:r>
          </a:p>
        </p:txBody>
      </p:sp>
      <p:sp>
        <p:nvSpPr>
          <p:cNvPr id="3" name="TextBox 2">
            <a:extLst>
              <a:ext uri="{FF2B5EF4-FFF2-40B4-BE49-F238E27FC236}">
                <a16:creationId xmlns:a16="http://schemas.microsoft.com/office/drawing/2014/main" id="{8D59D4A9-5D4F-2782-A428-03D6B59D7BBF}"/>
              </a:ext>
            </a:extLst>
          </p:cNvPr>
          <p:cNvSpPr txBox="1"/>
          <p:nvPr/>
        </p:nvSpPr>
        <p:spPr>
          <a:xfrm>
            <a:off x="5357535" y="7262948"/>
            <a:ext cx="4206240" cy="523220"/>
          </a:xfrm>
          <a:prstGeom prst="rect">
            <a:avLst/>
          </a:prstGeom>
          <a:noFill/>
        </p:spPr>
        <p:txBody>
          <a:bodyPr wrap="square" rtlCol="0">
            <a:spAutoFit/>
          </a:bodyPr>
          <a:lstStyle/>
          <a:p>
            <a:r>
              <a:rPr lang="en-US" sz="2800" b="1" dirty="0">
                <a:solidFill>
                  <a:schemeClr val="bg1"/>
                </a:solidFill>
              </a:rPr>
              <a:t>Tobacco 21</a:t>
            </a:r>
          </a:p>
        </p:txBody>
      </p:sp>
    </p:spTree>
    <p:extLst>
      <p:ext uri="{BB962C8B-B14F-4D97-AF65-F5344CB8AC3E}">
        <p14:creationId xmlns:p14="http://schemas.microsoft.com/office/powerpoint/2010/main" val="247328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EF5BAD-9D92-D01B-52D8-BA0634C778CE}"/>
              </a:ext>
            </a:extLst>
          </p:cNvPr>
          <p:cNvSpPr/>
          <p:nvPr/>
        </p:nvSpPr>
        <p:spPr>
          <a:xfrm>
            <a:off x="0" y="0"/>
            <a:ext cx="12192000" cy="6858000"/>
          </a:xfrm>
          <a:prstGeom prst="rect">
            <a:avLst/>
          </a:prstGeom>
          <a:solidFill>
            <a:srgbClr val="4FC49F">
              <a:alpha val="88000"/>
            </a:srgbClr>
          </a:solidFill>
          <a:ln>
            <a:noFill/>
          </a:ln>
          <a:effectLst>
            <a:outerShdw blurRad="152400" dist="203200" dir="2700000" algn="tl" rotWithShape="0">
              <a:prstClr val="black">
                <a:alpha val="150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C94FC6E-BC11-88C6-CD99-83006146EDC7}"/>
              </a:ext>
            </a:extLst>
          </p:cNvPr>
          <p:cNvSpPr txBox="1"/>
          <p:nvPr/>
        </p:nvSpPr>
        <p:spPr>
          <a:xfrm>
            <a:off x="284123" y="2028616"/>
            <a:ext cx="4862946" cy="2800767"/>
          </a:xfrm>
          <a:prstGeom prst="rect">
            <a:avLst/>
          </a:prstGeom>
          <a:noFill/>
        </p:spPr>
        <p:txBody>
          <a:bodyPr wrap="square" rtlCol="0">
            <a:spAutoFit/>
          </a:bodyPr>
          <a:lstStyle/>
          <a:p>
            <a:pPr algn="ctr"/>
            <a:r>
              <a:rPr lang="en-US" sz="4400" dirty="0"/>
              <a:t>Flavored Tobacco Products Are Putting </a:t>
            </a:r>
          </a:p>
          <a:p>
            <a:pPr algn="ctr"/>
            <a:r>
              <a:rPr lang="en-US" sz="4400" dirty="0"/>
              <a:t>a New Generation of Kids at Risk</a:t>
            </a:r>
          </a:p>
        </p:txBody>
      </p:sp>
      <p:pic>
        <p:nvPicPr>
          <p:cNvPr id="3" name="Picture 2" descr="https://www.tecc.org/tecc/cache/file/B232DAE5-FAE0-42F0-99A5D0E3E5219AE9_source.jpg">
            <a:extLst>
              <a:ext uri="{FF2B5EF4-FFF2-40B4-BE49-F238E27FC236}">
                <a16:creationId xmlns:a16="http://schemas.microsoft.com/office/drawing/2014/main" id="{4CAB079D-9530-4D40-82D2-BB95DAF4F4A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03343" y="776156"/>
            <a:ext cx="5721856" cy="530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3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a child posing for a picture&#10;&#10;Description automatically generated with low confidence">
            <a:extLst>
              <a:ext uri="{FF2B5EF4-FFF2-40B4-BE49-F238E27FC236}">
                <a16:creationId xmlns:a16="http://schemas.microsoft.com/office/drawing/2014/main" id="{E95AB035-8764-0158-94BD-595478E1C268}"/>
              </a:ext>
            </a:extLst>
          </p:cNvPr>
          <p:cNvPicPr>
            <a:picLocks noChangeAspect="1"/>
          </p:cNvPicPr>
          <p:nvPr/>
        </p:nvPicPr>
        <p:blipFill rotWithShape="1">
          <a:blip r:embed="rId3"/>
          <a:srcRect r="-2" b="18547"/>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miling for the camera&#10;&#10;Description automatically generated with low confidence">
            <a:extLst>
              <a:ext uri="{FF2B5EF4-FFF2-40B4-BE49-F238E27FC236}">
                <a16:creationId xmlns:a16="http://schemas.microsoft.com/office/drawing/2014/main" id="{D0023814-455A-F5D4-179E-44B4C3A00151}"/>
              </a:ext>
            </a:extLst>
          </p:cNvPr>
          <p:cNvPicPr>
            <a:picLocks noChangeAspect="1"/>
          </p:cNvPicPr>
          <p:nvPr/>
        </p:nvPicPr>
        <p:blipFill rotWithShape="1">
          <a:blip r:embed="rId4"/>
          <a:srcRect l="14899" r="3648" b="-2"/>
          <a:stretch/>
        </p:blipFill>
        <p:spPr>
          <a:xfrm rot="5400000">
            <a:off x="420539" y="864108"/>
            <a:ext cx="5571066" cy="5129784"/>
          </a:xfrm>
          <a:prstGeom prst="rect">
            <a:avLst/>
          </a:prstGeom>
        </p:spPr>
      </p:pic>
    </p:spTree>
    <p:extLst>
      <p:ext uri="{BB962C8B-B14F-4D97-AF65-F5344CB8AC3E}">
        <p14:creationId xmlns:p14="http://schemas.microsoft.com/office/powerpoint/2010/main" val="3425683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26ED87-697C-59C5-139A-916164B310FB}"/>
              </a:ext>
            </a:extLst>
          </p:cNvPr>
          <p:cNvSpPr/>
          <p:nvPr/>
        </p:nvSpPr>
        <p:spPr>
          <a:xfrm>
            <a:off x="1" y="1"/>
            <a:ext cx="12427526" cy="1482236"/>
          </a:xfrm>
          <a:prstGeom prst="rect">
            <a:avLst/>
          </a:prstGeom>
          <a:solidFill>
            <a:srgbClr val="4FC49F">
              <a:alpha val="88000"/>
            </a:srgbClr>
          </a:solidFill>
          <a:ln>
            <a:noFill/>
          </a:ln>
          <a:effectLst>
            <a:outerShdw blurRad="152400" dist="203200" dir="2700000" algn="tl" rotWithShape="0">
              <a:prstClr val="black">
                <a:alpha val="15042"/>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491238"/>
            <a:ext cx="9410679" cy="748275"/>
          </a:xfrm>
        </p:spPr>
        <p:txBody>
          <a:bodyPr>
            <a:noAutofit/>
          </a:bodyPr>
          <a:lstStyle/>
          <a:p>
            <a:r>
              <a:rPr lang="en-US" sz="3600" b="1" dirty="0"/>
              <a:t>The Tobacco Industry Has Known for Decades that Flavors Attract Kids</a:t>
            </a:r>
          </a:p>
        </p:txBody>
      </p:sp>
      <p:sp>
        <p:nvSpPr>
          <p:cNvPr id="8" name="Rounded Rectangle 7">
            <a:extLst>
              <a:ext uri="{FF2B5EF4-FFF2-40B4-BE49-F238E27FC236}">
                <a16:creationId xmlns:a16="http://schemas.microsoft.com/office/drawing/2014/main" id="{6B31C7F4-5F16-6F67-2E46-94018DDC776D}"/>
              </a:ext>
            </a:extLst>
          </p:cNvPr>
          <p:cNvSpPr/>
          <p:nvPr/>
        </p:nvSpPr>
        <p:spPr>
          <a:xfrm>
            <a:off x="696196" y="1829212"/>
            <a:ext cx="5031453" cy="1761330"/>
          </a:xfrm>
          <a:prstGeom prst="roundRect">
            <a:avLst/>
          </a:prstGeom>
          <a:solidFill>
            <a:schemeClr val="accent2">
              <a:lumMod val="40000"/>
              <a:lumOff val="6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51769" y="1910098"/>
            <a:ext cx="4975880" cy="1446550"/>
          </a:xfrm>
          <a:prstGeom prst="rect">
            <a:avLst/>
          </a:prstGeom>
        </p:spPr>
        <p:txBody>
          <a:bodyPr wrap="square">
            <a:spAutoFit/>
          </a:bodyPr>
          <a:lstStyle/>
          <a:p>
            <a:r>
              <a:rPr lang="en-US" sz="2200" b="1" dirty="0"/>
              <a:t>“</a:t>
            </a:r>
            <a:r>
              <a:rPr lang="en-US" sz="2200" b="1" i="1" dirty="0"/>
              <a:t>It’s a well-known fact that teenagers like sweet products. Honey might be considered.</a:t>
            </a:r>
            <a:r>
              <a:rPr lang="en-US" sz="2200" b="1" dirty="0"/>
              <a:t>” </a:t>
            </a:r>
          </a:p>
          <a:p>
            <a:r>
              <a:rPr lang="en-US" sz="2200" dirty="0"/>
              <a:t>	-Memo to </a:t>
            </a:r>
            <a:r>
              <a:rPr lang="x-none" sz="2200"/>
              <a:t>Brown &amp; Williamson, </a:t>
            </a:r>
            <a:r>
              <a:rPr lang="en-US" sz="2200" dirty="0"/>
              <a:t>1972</a:t>
            </a:r>
          </a:p>
        </p:txBody>
      </p:sp>
      <p:sp>
        <p:nvSpPr>
          <p:cNvPr id="9" name="Rounded Rectangle 8">
            <a:extLst>
              <a:ext uri="{FF2B5EF4-FFF2-40B4-BE49-F238E27FC236}">
                <a16:creationId xmlns:a16="http://schemas.microsoft.com/office/drawing/2014/main" id="{037ABC03-2F9E-2F87-8113-DF1CC6C9628F}"/>
              </a:ext>
            </a:extLst>
          </p:cNvPr>
          <p:cNvSpPr/>
          <p:nvPr/>
        </p:nvSpPr>
        <p:spPr>
          <a:xfrm>
            <a:off x="6115856" y="2478796"/>
            <a:ext cx="5652809" cy="2411451"/>
          </a:xfrm>
          <a:prstGeom prst="roundRect">
            <a:avLst/>
          </a:prstGeom>
          <a:solidFill>
            <a:schemeClr val="accent2">
              <a:lumMod val="40000"/>
              <a:lumOff val="6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99572" y="2478796"/>
            <a:ext cx="5160516" cy="2462213"/>
          </a:xfrm>
          <a:prstGeom prst="rect">
            <a:avLst/>
          </a:prstGeom>
        </p:spPr>
        <p:txBody>
          <a:bodyPr wrap="square">
            <a:spAutoFit/>
          </a:bodyPr>
          <a:lstStyle/>
          <a:p>
            <a:r>
              <a:rPr lang="en-US" sz="2200" b="1" dirty="0"/>
              <a:t>“</a:t>
            </a:r>
            <a:r>
              <a:rPr lang="en-US" sz="2200" b="1" i="1" dirty="0"/>
              <a:t>Make a cigarette which is obviously youth oriented. This could involve cigarette name, blend, flavor and marketing technique....for example, a flavor which would be candy-like but give the satisfaction of a cigarette”</a:t>
            </a:r>
          </a:p>
          <a:p>
            <a:r>
              <a:rPr lang="en-US" sz="2200" dirty="0"/>
              <a:t>	-R.J. Reynolds Memo, 1974</a:t>
            </a:r>
          </a:p>
        </p:txBody>
      </p:sp>
      <p:sp>
        <p:nvSpPr>
          <p:cNvPr id="10" name="Rounded Rectangle 9">
            <a:extLst>
              <a:ext uri="{FF2B5EF4-FFF2-40B4-BE49-F238E27FC236}">
                <a16:creationId xmlns:a16="http://schemas.microsoft.com/office/drawing/2014/main" id="{8AB007FD-6F0C-952E-9F8F-F226351C48E9}"/>
              </a:ext>
            </a:extLst>
          </p:cNvPr>
          <p:cNvSpPr/>
          <p:nvPr/>
        </p:nvSpPr>
        <p:spPr>
          <a:xfrm>
            <a:off x="696196" y="4977513"/>
            <a:ext cx="5635005" cy="1446550"/>
          </a:xfrm>
          <a:prstGeom prst="roundRect">
            <a:avLst/>
          </a:prstGeom>
          <a:solidFill>
            <a:schemeClr val="accent2">
              <a:lumMod val="40000"/>
              <a:lumOff val="6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0914" y="4941009"/>
            <a:ext cx="5517715" cy="1446550"/>
          </a:xfrm>
          <a:prstGeom prst="rect">
            <a:avLst/>
          </a:prstGeom>
          <a:noFill/>
        </p:spPr>
        <p:txBody>
          <a:bodyPr wrap="square">
            <a:spAutoFit/>
          </a:bodyPr>
          <a:lstStyle/>
          <a:p>
            <a:r>
              <a:rPr lang="en-US" sz="2200" b="1" i="1" dirty="0"/>
              <a:t>“Cherry </a:t>
            </a:r>
            <a:r>
              <a:rPr lang="en-US" sz="2200" b="1" i="1" dirty="0" err="1"/>
              <a:t>Skoal</a:t>
            </a:r>
            <a:r>
              <a:rPr lang="en-US" sz="2200" b="1" i="1" dirty="0"/>
              <a:t> is for somebody who likes the taste of candy, if you know what I’m saying</a:t>
            </a:r>
            <a:r>
              <a:rPr lang="en-US" sz="2200" b="1" dirty="0"/>
              <a:t>.”</a:t>
            </a:r>
          </a:p>
          <a:p>
            <a:r>
              <a:rPr lang="en-US" sz="2200" dirty="0"/>
              <a:t>	-U.S. Smokeless Tobacco Sales Representative, 1994</a:t>
            </a:r>
          </a:p>
        </p:txBody>
      </p:sp>
    </p:spTree>
    <p:extLst>
      <p:ext uri="{BB962C8B-B14F-4D97-AF65-F5344CB8AC3E}">
        <p14:creationId xmlns:p14="http://schemas.microsoft.com/office/powerpoint/2010/main" val="110360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close, blur&#10;&#10;Description automatically generated">
            <a:extLst>
              <a:ext uri="{FF2B5EF4-FFF2-40B4-BE49-F238E27FC236}">
                <a16:creationId xmlns:a16="http://schemas.microsoft.com/office/drawing/2014/main" id="{308A4A99-AC43-FB41-ABED-4BAA567ACC75}"/>
              </a:ext>
            </a:extLst>
          </p:cNvPr>
          <p:cNvPicPr>
            <a:picLocks noChangeAspect="1"/>
          </p:cNvPicPr>
          <p:nvPr/>
        </p:nvPicPr>
        <p:blipFill rotWithShape="1">
          <a:blip r:embed="rId3"/>
          <a:srcRect t="11178" b="3207"/>
          <a:stretch/>
        </p:blipFill>
        <p:spPr>
          <a:xfrm>
            <a:off x="0" y="0"/>
            <a:ext cx="12192000" cy="6973412"/>
          </a:xfrm>
          <a:prstGeom prst="rect">
            <a:avLst/>
          </a:prstGeom>
        </p:spPr>
      </p:pic>
      <p:grpSp>
        <p:nvGrpSpPr>
          <p:cNvPr id="16" name="Group 15">
            <a:extLst>
              <a:ext uri="{FF2B5EF4-FFF2-40B4-BE49-F238E27FC236}">
                <a16:creationId xmlns:a16="http://schemas.microsoft.com/office/drawing/2014/main" id="{E9B2335E-E61A-B641-B567-B948330B8B98}"/>
              </a:ext>
            </a:extLst>
          </p:cNvPr>
          <p:cNvGrpSpPr/>
          <p:nvPr/>
        </p:nvGrpSpPr>
        <p:grpSpPr>
          <a:xfrm>
            <a:off x="807720" y="480060"/>
            <a:ext cx="6126480" cy="6949548"/>
            <a:chOff x="807720" y="480060"/>
            <a:chExt cx="6126480" cy="6949548"/>
          </a:xfrm>
        </p:grpSpPr>
        <p:pic>
          <p:nvPicPr>
            <p:cNvPr id="14" name="Picture 13">
              <a:extLst>
                <a:ext uri="{FF2B5EF4-FFF2-40B4-BE49-F238E27FC236}">
                  <a16:creationId xmlns:a16="http://schemas.microsoft.com/office/drawing/2014/main" id="{557BC4ED-165C-6446-8594-642BDE41BA98}"/>
                </a:ext>
              </a:extLst>
            </p:cNvPr>
            <p:cNvPicPr>
              <a:picLocks noChangeAspect="1"/>
            </p:cNvPicPr>
            <p:nvPr/>
          </p:nvPicPr>
          <p:blipFill rotWithShape="1">
            <a:blip r:embed="rId4">
              <a:alphaModFix amt="75000"/>
            </a:blip>
            <a:srcRect l="7037" t="8480" r="7210"/>
            <a:stretch/>
          </p:blipFill>
          <p:spPr>
            <a:xfrm>
              <a:off x="807720" y="480060"/>
              <a:ext cx="6126480" cy="6949548"/>
            </a:xfrm>
            <a:prstGeom prst="rect">
              <a:avLst/>
            </a:prstGeom>
          </p:spPr>
        </p:pic>
        <p:sp>
          <p:nvSpPr>
            <p:cNvPr id="15" name="Rectangle 14">
              <a:extLst>
                <a:ext uri="{FF2B5EF4-FFF2-40B4-BE49-F238E27FC236}">
                  <a16:creationId xmlns:a16="http://schemas.microsoft.com/office/drawing/2014/main" id="{A50ABE2F-EC11-BD40-81F5-4422ABAB914C}"/>
                </a:ext>
              </a:extLst>
            </p:cNvPr>
            <p:cNvSpPr/>
            <p:nvPr/>
          </p:nvSpPr>
          <p:spPr>
            <a:xfrm>
              <a:off x="1103050" y="1101783"/>
              <a:ext cx="265970" cy="4279272"/>
            </a:xfrm>
            <a:prstGeom prst="rect">
              <a:avLst/>
            </a:prstGeom>
            <a:solidFill>
              <a:srgbClr val="4FC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05F68FC8-986E-DE47-BA68-4763025D8743}"/>
              </a:ext>
            </a:extLst>
          </p:cNvPr>
          <p:cNvSpPr>
            <a:spLocks noGrp="1"/>
          </p:cNvSpPr>
          <p:nvPr>
            <p:ph type="sldNum" sz="quarter" idx="12"/>
          </p:nvPr>
        </p:nvSpPr>
        <p:spPr/>
        <p:txBody>
          <a:bodyPr/>
          <a:lstStyle/>
          <a:p>
            <a:fld id="{6D22F896-40B5-4ADD-8801-0D06FADFA095}" type="slidenum">
              <a:rPr lang="en-US" smtClean="0"/>
              <a:t>9</a:t>
            </a:fld>
            <a:endParaRPr lang="en-US" dirty="0"/>
          </a:p>
        </p:txBody>
      </p:sp>
      <p:sp>
        <p:nvSpPr>
          <p:cNvPr id="4" name="Text Placeholder 2">
            <a:extLst>
              <a:ext uri="{FF2B5EF4-FFF2-40B4-BE49-F238E27FC236}">
                <a16:creationId xmlns:a16="http://schemas.microsoft.com/office/drawing/2014/main" id="{59A13DF9-78A0-B34C-A0BE-F6F12D031A59}"/>
              </a:ext>
            </a:extLst>
          </p:cNvPr>
          <p:cNvSpPr txBox="1">
            <a:spLocks/>
          </p:cNvSpPr>
          <p:nvPr/>
        </p:nvSpPr>
        <p:spPr>
          <a:xfrm>
            <a:off x="3087559" y="5599216"/>
            <a:ext cx="5490223" cy="730254"/>
          </a:xfrm>
          <a:prstGeom prst="rect">
            <a:avLst/>
          </a:prstGeom>
        </p:spPr>
        <p:txBody>
          <a:bodyPr vert="horz" lIns="91440" tIns="0" rIns="91440" bIns="45720" rtlCol="0">
            <a:normAutofit/>
          </a:bodyPr>
          <a:lstStyle>
            <a:lvl1pPr marL="0" indent="0" algn="ctr"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rgbClr val="FFFEFF"/>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9pPr>
          </a:lstStyle>
          <a:p>
            <a:pPr marL="285750" indent="-285750" algn="l">
              <a:buClr>
                <a:schemeClr val="tx1"/>
              </a:buClr>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E1A29362-8142-EA4E-9E77-2BC010A70A0B}"/>
              </a:ext>
            </a:extLst>
          </p:cNvPr>
          <p:cNvSpPr txBox="1">
            <a:spLocks/>
          </p:cNvSpPr>
          <p:nvPr/>
        </p:nvSpPr>
        <p:spPr>
          <a:xfrm>
            <a:off x="247285" y="5025963"/>
            <a:ext cx="5490223" cy="730254"/>
          </a:xfrm>
          <a:prstGeom prst="rect">
            <a:avLst/>
          </a:prstGeom>
        </p:spPr>
        <p:txBody>
          <a:bodyPr vert="horz" lIns="91440" tIns="0" rIns="91440" bIns="45720" rtlCol="0">
            <a:normAutofit/>
          </a:bodyPr>
          <a:lstStyle>
            <a:lvl1pPr marL="0" indent="0" algn="ctr" defTabSz="914400" rtl="0" eaLnBrk="1" latinLnBrk="0" hangingPunct="1">
              <a:lnSpc>
                <a:spcPct val="120000"/>
              </a:lnSpc>
              <a:spcBef>
                <a:spcPts val="1000"/>
              </a:spcBef>
              <a:buClr>
                <a:schemeClr val="accent1"/>
              </a:buClr>
              <a:buSzPct val="110000"/>
              <a:buFont typeface="Wingdings" panose="05000000000000000000" pitchFamily="2" charset="2"/>
              <a:buNone/>
              <a:defRPr sz="1800" kern="1200">
                <a:solidFill>
                  <a:srgbClr val="FFFEFF"/>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tint val="75000"/>
                  </a:schemeClr>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tint val="75000"/>
                  </a:schemeClr>
                </a:solidFill>
                <a:effectLst/>
                <a:latin typeface="+mn-lt"/>
                <a:ea typeface="+mn-ea"/>
                <a:cs typeface="+mn-cs"/>
              </a:defRPr>
            </a:lvl9pPr>
          </a:lstStyle>
          <a:p>
            <a:pPr marL="285750" indent="-285750" algn="l">
              <a:buClr>
                <a:schemeClr val="tx1"/>
              </a:buClr>
              <a:buFont typeface="Arial" panose="020B0604020202020204" pitchFamily="34" charset="0"/>
              <a:buChar char="•"/>
            </a:pPr>
            <a:endParaRPr lang="en-US"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E2B02E4-6666-DB46-A8F5-BC7B1791CDEF}"/>
              </a:ext>
            </a:extLst>
          </p:cNvPr>
          <p:cNvSpPr>
            <a:spLocks noGrp="1"/>
          </p:cNvSpPr>
          <p:nvPr>
            <p:ph type="title" idx="4294967295"/>
          </p:nvPr>
        </p:nvSpPr>
        <p:spPr>
          <a:xfrm>
            <a:off x="1648244" y="1719988"/>
            <a:ext cx="4124399" cy="730250"/>
          </a:xfrm>
        </p:spPr>
        <p:txBody>
          <a:bodyPr>
            <a:normAutofit/>
          </a:bodyPr>
          <a:lstStyle/>
          <a:p>
            <a:pPr algn="l"/>
            <a:r>
              <a:rPr lang="en-US" sz="3600" spc="0" dirty="0">
                <a:solidFill>
                  <a:schemeClr val="accent1"/>
                </a:solidFill>
                <a:latin typeface="Montserrat" pitchFamily="2" charset="77"/>
                <a:ea typeface="Helvetica Neue Thin" panose="020B0403020202020204" pitchFamily="34" charset="0"/>
              </a:rPr>
              <a:t>In</a:t>
            </a:r>
            <a:r>
              <a:rPr lang="en-US" sz="3600" dirty="0">
                <a:solidFill>
                  <a:schemeClr val="accent1"/>
                </a:solidFill>
                <a:latin typeface="Montserrat" pitchFamily="2" charset="77"/>
              </a:rPr>
              <a:t> </a:t>
            </a:r>
            <a:r>
              <a:rPr lang="en-US" sz="3600" spc="0" dirty="0">
                <a:solidFill>
                  <a:schemeClr val="accent1"/>
                </a:solidFill>
                <a:latin typeface="Montserrat" pitchFamily="2" charset="77"/>
                <a:ea typeface="Helvetica Neue Thin" panose="020B0403020202020204" pitchFamily="34" charset="0"/>
              </a:rPr>
              <a:t>Ohio</a:t>
            </a:r>
            <a:r>
              <a:rPr lang="en-US" sz="3600" dirty="0">
                <a:solidFill>
                  <a:schemeClr val="accent1"/>
                </a:solidFill>
                <a:latin typeface="Montserrat" pitchFamily="2" charset="77"/>
              </a:rPr>
              <a:t>…</a:t>
            </a:r>
          </a:p>
        </p:txBody>
      </p:sp>
      <p:sp>
        <p:nvSpPr>
          <p:cNvPr id="12" name="TextBox 11">
            <a:extLst>
              <a:ext uri="{FF2B5EF4-FFF2-40B4-BE49-F238E27FC236}">
                <a16:creationId xmlns:a16="http://schemas.microsoft.com/office/drawing/2014/main" id="{E4181357-CA2E-1A42-B38A-4C51C51DE229}"/>
              </a:ext>
            </a:extLst>
          </p:cNvPr>
          <p:cNvSpPr txBox="1"/>
          <p:nvPr/>
        </p:nvSpPr>
        <p:spPr>
          <a:xfrm>
            <a:off x="1498030" y="2496434"/>
            <a:ext cx="4468078" cy="2893100"/>
          </a:xfrm>
          <a:prstGeom prst="rect">
            <a:avLst/>
          </a:prstGeom>
          <a:noFill/>
        </p:spPr>
        <p:txBody>
          <a:bodyPr wrap="square" rtlCol="0">
            <a:spAutoFit/>
          </a:bodyPr>
          <a:lstStyle/>
          <a:p>
            <a:pPr marL="285750" indent="-285750">
              <a:spcAft>
                <a:spcPts val="1200"/>
              </a:spcAft>
              <a:buClr>
                <a:schemeClr val="tx1"/>
              </a:buClr>
              <a:buFont typeface="Arial" panose="020B0604020202020204" pitchFamily="34" charset="0"/>
              <a:buChar char="•"/>
            </a:pPr>
            <a:r>
              <a:rPr lang="en-US" dirty="0">
                <a:latin typeface="Montserrat" pitchFamily="2" charset="77"/>
                <a:cs typeface="Calibri" panose="020F0502020204030204" pitchFamily="34" charset="0"/>
              </a:rPr>
              <a:t>Nearly 30% of high school students and 12% of middle schoolers smoke e-cigarettes.</a:t>
            </a:r>
          </a:p>
          <a:p>
            <a:pPr marL="285750" indent="-285750">
              <a:spcAft>
                <a:spcPts val="1200"/>
              </a:spcAft>
              <a:buClr>
                <a:schemeClr val="tx1"/>
              </a:buClr>
              <a:buFont typeface="Arial" panose="020B0604020202020204" pitchFamily="34" charset="0"/>
              <a:buChar char="•"/>
            </a:pPr>
            <a:r>
              <a:rPr lang="en-US" dirty="0">
                <a:latin typeface="Montserrat" pitchFamily="2" charset="77"/>
                <a:cs typeface="Calibri" panose="020F0502020204030204" pitchFamily="34" charset="0"/>
              </a:rPr>
              <a:t>Ohio ranks 5</a:t>
            </a:r>
            <a:r>
              <a:rPr lang="en-US" baseline="30000" dirty="0">
                <a:latin typeface="Montserrat" pitchFamily="2" charset="77"/>
                <a:cs typeface="Calibri" panose="020F0502020204030204" pitchFamily="34" charset="0"/>
              </a:rPr>
              <a:t>th</a:t>
            </a:r>
            <a:r>
              <a:rPr lang="en-US" dirty="0">
                <a:latin typeface="Montserrat" pitchFamily="2" charset="77"/>
                <a:cs typeface="Calibri" panose="020F0502020204030204" pitchFamily="34" charset="0"/>
              </a:rPr>
              <a:t> in the nation for tobacco use.</a:t>
            </a:r>
          </a:p>
          <a:p>
            <a:pPr marL="285750" indent="-285750">
              <a:spcAft>
                <a:spcPts val="1200"/>
              </a:spcAft>
              <a:buClr>
                <a:schemeClr val="tx1"/>
              </a:buClr>
              <a:buFont typeface="Arial" panose="020B0604020202020204" pitchFamily="34" charset="0"/>
              <a:buChar char="•"/>
            </a:pPr>
            <a:r>
              <a:rPr lang="en-US" dirty="0">
                <a:latin typeface="Montserrat" pitchFamily="2" charset="77"/>
                <a:cs typeface="Calibri" panose="020F0502020204030204" pitchFamily="34" charset="0"/>
              </a:rPr>
              <a:t>The State of Ohio has failed </a:t>
            </a:r>
            <a:br>
              <a:rPr lang="en-US" dirty="0">
                <a:latin typeface="Montserrat" pitchFamily="2" charset="77"/>
                <a:cs typeface="Calibri" panose="020F0502020204030204" pitchFamily="34" charset="0"/>
              </a:rPr>
            </a:br>
            <a:r>
              <a:rPr lang="en-US" dirty="0">
                <a:latin typeface="Montserrat" pitchFamily="2" charset="77"/>
                <a:cs typeface="Calibri" panose="020F0502020204030204" pitchFamily="34" charset="0"/>
              </a:rPr>
              <a:t>to properly enforce the law </a:t>
            </a:r>
            <a:br>
              <a:rPr lang="en-US" dirty="0">
                <a:latin typeface="Montserrat" pitchFamily="2" charset="77"/>
                <a:cs typeface="Calibri" panose="020F0502020204030204" pitchFamily="34" charset="0"/>
              </a:rPr>
            </a:br>
            <a:r>
              <a:rPr lang="en-US" dirty="0">
                <a:latin typeface="Montserrat" pitchFamily="2" charset="77"/>
                <a:cs typeface="Calibri" panose="020F0502020204030204" pitchFamily="34" charset="0"/>
              </a:rPr>
              <a:t>against selling tobacco to </a:t>
            </a:r>
            <a:br>
              <a:rPr lang="en-US" dirty="0">
                <a:latin typeface="Montserrat" pitchFamily="2" charset="77"/>
                <a:cs typeface="Calibri" panose="020F0502020204030204" pitchFamily="34" charset="0"/>
              </a:rPr>
            </a:br>
            <a:r>
              <a:rPr lang="en-US" dirty="0">
                <a:latin typeface="Montserrat" pitchFamily="2" charset="77"/>
                <a:cs typeface="Calibri" panose="020F0502020204030204" pitchFamily="34" charset="0"/>
              </a:rPr>
              <a:t>kids under 21.</a:t>
            </a:r>
          </a:p>
        </p:txBody>
      </p:sp>
    </p:spTree>
    <p:extLst>
      <p:ext uri="{BB962C8B-B14F-4D97-AF65-F5344CB8AC3E}">
        <p14:creationId xmlns:p14="http://schemas.microsoft.com/office/powerpoint/2010/main" val="42299218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2578</TotalTime>
  <Words>1739</Words>
  <Application>Microsoft Macintosh PowerPoint</Application>
  <PresentationFormat>Widescreen</PresentationFormat>
  <Paragraphs>243</Paragraphs>
  <Slides>22</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Georgia Pro</vt:lpstr>
      <vt:lpstr>Helvetica</vt:lpstr>
      <vt:lpstr>Montserrat</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Tobacco Industry Has Known for Decades that Flavors Attract Kids</vt:lpstr>
      <vt:lpstr>In Ohio…</vt:lpstr>
      <vt:lpstr>PowerPoint Presentation</vt:lpstr>
      <vt:lpstr>An Explosion of Flavored Tobacco Products</vt:lpstr>
      <vt:lpstr>250 Cigar Flavors and Counting…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Crane, Rob S.</dc:creator>
  <cp:lastModifiedBy>Crane, Rob S.</cp:lastModifiedBy>
  <cp:revision>16</cp:revision>
  <dcterms:created xsi:type="dcterms:W3CDTF">2022-09-21T19:54:16Z</dcterms:created>
  <dcterms:modified xsi:type="dcterms:W3CDTF">2022-12-06T21:50:37Z</dcterms:modified>
</cp:coreProperties>
</file>