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307" r:id="rId3"/>
    <p:sldId id="304" r:id="rId4"/>
    <p:sldId id="296" r:id="rId5"/>
    <p:sldId id="309" r:id="rId6"/>
    <p:sldId id="308" r:id="rId7"/>
    <p:sldId id="310" r:id="rId8"/>
    <p:sldId id="311" r:id="rId9"/>
    <p:sldId id="31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67" autoAdjust="0"/>
  </p:normalViewPr>
  <p:slideViewPr>
    <p:cSldViewPr>
      <p:cViewPr varScale="1">
        <p:scale>
          <a:sx n="88" d="100"/>
          <a:sy n="88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F1057-FAF6-43E8-909E-BAA62B3C6B6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6CAE6-15E8-492F-BF4A-BE2F39A22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6CAE6-15E8-492F-BF4A-BE2F39A229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BUS-DEV\Visual Identity\Powerpoint_Templates\Finals\images\slide background desig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2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dirty="0">
                <a:latin typeface="Century Schoolbook" pitchFamily="18" charset="0"/>
              </a:rPr>
              <a:t> © Copyright 2017, Vorys, Sater, Seymour and Pease LLP. All Rights Reserved.</a:t>
            </a:r>
          </a:p>
        </p:txBody>
      </p:sp>
      <p:pic>
        <p:nvPicPr>
          <p:cNvPr id="6" name="Picture 9" descr="B:\BUS-DEV\Graphics and Media\Vorys Logos\Vorys Only Logo\Vorys4_RGB (754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6248400"/>
            <a:ext cx="2133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63775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F898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267200"/>
            <a:ext cx="8001000" cy="17526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:\BUS-DEV\Visual Identity\Powerpoint_Templates\Finals\slide background design-2 mai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fld id="{A07172D9-06FA-402F-9EE1-22B1165D538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fld id="{DF33CA96-CCE3-42B2-8319-AD8B0FB29042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dirty="0">
                <a:latin typeface="Century Schoolbook" pitchFamily="18" charset="0"/>
              </a:rPr>
              <a:t> © Copyright 2017, Vorys, Sater, Seymour and Pease LLP. All Rights Reserved.</a:t>
            </a:r>
          </a:p>
        </p:txBody>
      </p:sp>
      <p:pic>
        <p:nvPicPr>
          <p:cNvPr id="1033" name="Picture 9" descr="B:\BUS-DEV\Graphics and Media\Vorys Logos\Vorys Only Logo\Vorys4_RGB (7546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6248400"/>
            <a:ext cx="2133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8981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8981D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8981D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8981D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8981D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9pPr>
    </p:titleStyle>
    <p:bodyStyle>
      <a:lvl1pPr marL="465138" indent="-465138" algn="l" rtl="0" eaLnBrk="1" fontAlgn="base" hangingPunct="1">
        <a:spcBef>
          <a:spcPct val="0"/>
        </a:spcBef>
        <a:spcAft>
          <a:spcPts val="1200"/>
        </a:spcAft>
        <a:buSzPct val="100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0"/>
        </a:spcBef>
        <a:spcAft>
          <a:spcPts val="1200"/>
        </a:spcAft>
        <a:buFont typeface="Century Schoolbook" pitchFamily="18" charset="0"/>
        <a:buChar char="―"/>
        <a:defRPr sz="2600">
          <a:solidFill>
            <a:schemeClr val="tx1"/>
          </a:solidFill>
          <a:latin typeface="+mn-lt"/>
        </a:defRPr>
      </a:lvl2pPr>
      <a:lvl3pPr marL="1423988" indent="-509588" algn="l" rtl="0" eaLnBrk="1" fontAlgn="base" hangingPunct="1">
        <a:spcBef>
          <a:spcPct val="0"/>
        </a:spcBef>
        <a:spcAft>
          <a:spcPts val="1200"/>
        </a:spcAft>
        <a:buSzPct val="100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0"/>
        </a:spcBef>
        <a:spcAft>
          <a:spcPts val="120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93938" indent="-465138" algn="l" rtl="0" eaLnBrk="1" fontAlgn="base" hangingPunct="1">
        <a:spcBef>
          <a:spcPct val="0"/>
        </a:spcBef>
        <a:spcAft>
          <a:spcPts val="1200"/>
        </a:spcAft>
        <a:buFont typeface="Century Schoolbook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Shah Residence</a:t>
            </a:r>
            <a:br>
              <a:rPr lang="en-US" dirty="0"/>
            </a:br>
            <a:r>
              <a:rPr lang="en-US" dirty="0"/>
              <a:t>424 South Columbia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8001000" cy="1752600"/>
          </a:xfrm>
        </p:spPr>
        <p:txBody>
          <a:bodyPr/>
          <a:lstStyle/>
          <a:p>
            <a:r>
              <a:rPr lang="en-US" dirty="0"/>
              <a:t>The City of </a:t>
            </a:r>
            <a:r>
              <a:rPr lang="en-US" dirty="0" err="1"/>
              <a:t>Bexley</a:t>
            </a:r>
            <a:r>
              <a:rPr lang="en-US" dirty="0"/>
              <a:t>, Ohio</a:t>
            </a:r>
          </a:p>
          <a:p>
            <a:r>
              <a:rPr lang="en-US" dirty="0"/>
              <a:t>Board of Zoning and Planning</a:t>
            </a:r>
          </a:p>
          <a:p>
            <a:r>
              <a:rPr lang="en-US" dirty="0"/>
              <a:t>Request for Certificate of Appropriateness</a:t>
            </a:r>
          </a:p>
          <a:p>
            <a:endParaRPr lang="en-US" dirty="0"/>
          </a:p>
          <a:p>
            <a:r>
              <a:rPr lang="en-US" dirty="0"/>
              <a:t>March 24, 2021</a:t>
            </a:r>
          </a:p>
        </p:txBody>
      </p:sp>
    </p:spTree>
    <p:extLst>
      <p:ext uri="{BB962C8B-B14F-4D97-AF65-F5344CB8AC3E}">
        <p14:creationId xmlns:p14="http://schemas.microsoft.com/office/powerpoint/2010/main" val="241649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28, 2021 BZAP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Testimony:</a:t>
            </a:r>
          </a:p>
          <a:p>
            <a:r>
              <a:rPr lang="en-US" sz="2400" dirty="0"/>
              <a:t>Lekha Shah - Homeowner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Project history and acceptance of Staff’s conditions</a:t>
            </a:r>
          </a:p>
          <a:p>
            <a:r>
              <a:rPr lang="en-US" sz="2400" dirty="0"/>
              <a:t>Matt Sullivan - Sullivan Builders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ea typeface="+mn-ea"/>
                <a:cs typeface="+mn-cs"/>
              </a:rPr>
              <a:t>Efforts</a:t>
            </a:r>
            <a:r>
              <a:rPr lang="en-US" sz="2400" dirty="0"/>
              <a:t> to remediate prior contractor’s mistakes</a:t>
            </a:r>
          </a:p>
          <a:p>
            <a:r>
              <a:rPr lang="en-US" sz="2400" dirty="0"/>
              <a:t>Brian Kent Jones - The Jones Studio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Compatibility with the neighborhood</a:t>
            </a:r>
          </a:p>
        </p:txBody>
      </p:sp>
    </p:spTree>
    <p:extLst>
      <p:ext uri="{BB962C8B-B14F-4D97-AF65-F5344CB8AC3E}">
        <p14:creationId xmlns:p14="http://schemas.microsoft.com/office/powerpoint/2010/main" val="36480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to Certificate of Appropriateness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91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Window grids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Height of home from 36’-6” to 38’-0”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Side 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Skylight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7526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―"/>
              <a:defRPr sz="2600">
                <a:solidFill>
                  <a:schemeClr val="tx1"/>
                </a:solidFill>
                <a:latin typeface="+mn-lt"/>
              </a:defRPr>
            </a:lvl2pPr>
            <a:lvl3pPr marL="1423988" indent="-50958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939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/>
          </a:p>
        </p:txBody>
      </p:sp>
      <p:sp>
        <p:nvSpPr>
          <p:cNvPr id="5" name="Oval 4"/>
          <p:cNvSpPr/>
          <p:nvPr/>
        </p:nvSpPr>
        <p:spPr>
          <a:xfrm>
            <a:off x="381000" y="2438400"/>
            <a:ext cx="7391400" cy="838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64" y="1856154"/>
            <a:ext cx="38862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2018 Design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800" dirty="0"/>
              <a:t>36’-6”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7526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―"/>
              <a:defRPr sz="2600">
                <a:solidFill>
                  <a:schemeClr val="tx1"/>
                </a:solidFill>
                <a:latin typeface="+mn-lt"/>
              </a:defRPr>
            </a:lvl2pPr>
            <a:lvl3pPr marL="1423988" indent="-50958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939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kern="0" dirty="0"/>
              <a:t>As-Built</a:t>
            </a:r>
          </a:p>
          <a:p>
            <a:pPr>
              <a:buFontTx/>
              <a:buChar char="-"/>
            </a:pPr>
            <a:r>
              <a:rPr lang="en-US" sz="1800" kern="0" dirty="0"/>
              <a:t>Surveyed at 38’-0”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3313747" cy="337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12" y="2746061"/>
            <a:ext cx="3429000" cy="344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52400" y="6113040"/>
            <a:ext cx="8991600" cy="667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356512" y="6261070"/>
            <a:ext cx="3886200" cy="342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―"/>
              <a:defRPr sz="2600">
                <a:solidFill>
                  <a:schemeClr val="tx1"/>
                </a:solidFill>
                <a:latin typeface="+mn-lt"/>
              </a:defRPr>
            </a:lvl2pPr>
            <a:lvl3pPr marL="1423988" indent="-509588" algn="l" rtl="0" eaLnBrk="1" fontAlgn="base" hangingPunct="1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293938" indent="-465138" algn="l" rtl="0" eaLnBrk="1" fontAlgn="base" hangingPunct="1">
              <a:spcBef>
                <a:spcPct val="0"/>
              </a:spcBef>
              <a:spcAft>
                <a:spcPts val="1200"/>
              </a:spcAft>
              <a:buFont typeface="Century Schoolbook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kern="0" dirty="0"/>
              <a:t>*Code permits 40’-0” </a:t>
            </a:r>
          </a:p>
        </p:txBody>
      </p:sp>
    </p:spTree>
    <p:extLst>
      <p:ext uri="{BB962C8B-B14F-4D97-AF65-F5344CB8AC3E}">
        <p14:creationId xmlns:p14="http://schemas.microsoft.com/office/powerpoint/2010/main" val="201784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419 South Columbia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7209502" cy="8296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Surveyed: 39.74 feet tall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113040"/>
            <a:ext cx="8991600" cy="667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506080"/>
            <a:ext cx="744855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1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Mikel Coulter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Architect with CTL Engineering, Inc.</a:t>
            </a:r>
          </a:p>
          <a:p>
            <a:pPr lvl="1"/>
            <a:r>
              <a:rPr lang="en-US" sz="2400" dirty="0"/>
              <a:t>Manager of the Building Envelope and Roof Engineering Services Department</a:t>
            </a:r>
          </a:p>
          <a:p>
            <a:r>
              <a:rPr lang="en-US" sz="2400" dirty="0"/>
              <a:t>Chairman of the Architectural Review Board and Municipal Planning Commission for the City of Worthington, Ohio </a:t>
            </a:r>
          </a:p>
          <a:p>
            <a:r>
              <a:rPr lang="en-US" sz="2400" dirty="0"/>
              <a:t>Member of the Board of Directors and Building Code Review Committee of the City of Worthington, Ohio</a:t>
            </a:r>
          </a:p>
          <a:p>
            <a:r>
              <a:rPr lang="en-US" sz="2400" dirty="0"/>
              <a:t>Member of the Board of Zoning Appeals of the City of Worthington, Ohio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1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Prior Contractor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briefly address the Board’s questions during the January 28, 2021 meeting: </a:t>
            </a:r>
          </a:p>
          <a:p>
            <a:r>
              <a:rPr lang="en-US" dirty="0"/>
              <a:t>Jen </a:t>
            </a:r>
            <a:r>
              <a:rPr lang="en-US" dirty="0" err="1"/>
              <a:t>Salamon</a:t>
            </a:r>
            <a:r>
              <a:rPr lang="en-US" dirty="0"/>
              <a:t> </a:t>
            </a:r>
          </a:p>
          <a:p>
            <a:r>
              <a:rPr lang="en-US" dirty="0"/>
              <a:t>Lekha Shah </a:t>
            </a:r>
          </a:p>
        </p:txBody>
      </p:sp>
    </p:spTree>
    <p:extLst>
      <p:ext uri="{BB962C8B-B14F-4D97-AF65-F5344CB8AC3E}">
        <p14:creationId xmlns:p14="http://schemas.microsoft.com/office/powerpoint/2010/main" val="288868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Adjacent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Charlie and Andrea Hire (436 S. Columbia)</a:t>
            </a:r>
          </a:p>
          <a:p>
            <a:r>
              <a:rPr lang="en-US" dirty="0" err="1"/>
              <a:t>Devorah</a:t>
            </a:r>
            <a:r>
              <a:rPr lang="en-US" dirty="0"/>
              <a:t> </a:t>
            </a:r>
            <a:r>
              <a:rPr lang="en-US" dirty="0" err="1"/>
              <a:t>Weprin</a:t>
            </a:r>
            <a:r>
              <a:rPr lang="en-US" dirty="0"/>
              <a:t> (431 S. Drexel)</a:t>
            </a:r>
          </a:p>
          <a:p>
            <a:r>
              <a:rPr lang="en-US" dirty="0"/>
              <a:t>Shelby and Jill Furman (410 S. Columbia)</a:t>
            </a:r>
          </a:p>
        </p:txBody>
      </p:sp>
    </p:spTree>
    <p:extLst>
      <p:ext uri="{BB962C8B-B14F-4D97-AF65-F5344CB8AC3E}">
        <p14:creationId xmlns:p14="http://schemas.microsoft.com/office/powerpoint/2010/main" val="30869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113040"/>
            <a:ext cx="8991600" cy="667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6863"/>
            <a:ext cx="6934200" cy="515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385136"/>
      </p:ext>
    </p:extLst>
  </p:cSld>
  <p:clrMapOvr>
    <a:masterClrMapping/>
  </p:clrMapOvr>
</p:sld>
</file>

<file path=ppt/theme/theme1.xml><?xml version="1.0" encoding="utf-8"?>
<a:theme xmlns:a="http://schemas.openxmlformats.org/drawingml/2006/main" name="Vorys Presentation 4">
  <a:themeElements>
    <a:clrScheme name="Law According to Vor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w According to Vorys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w According to Vor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Vorys Presentation 4</Template>
  <TotalTime>1417</TotalTime>
  <Words>244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Courier New</vt:lpstr>
      <vt:lpstr>Wingdings</vt:lpstr>
      <vt:lpstr>Vorys Presentation 4</vt:lpstr>
      <vt:lpstr>The Shah Residence 424 South Columbia</vt:lpstr>
      <vt:lpstr>January 28, 2021 BZAP Hearing</vt:lpstr>
      <vt:lpstr>Modifications to Certificate of Appropriateness</vt:lpstr>
      <vt:lpstr>Height</vt:lpstr>
      <vt:lpstr>419 South Columbia </vt:lpstr>
      <vt:lpstr>Mikel Coulter</vt:lpstr>
      <vt:lpstr>Issues with Prior Contractor</vt:lpstr>
      <vt:lpstr>Support from Adjacent Neighbors</vt:lpstr>
      <vt:lpstr>Landscaping</vt:lpstr>
    </vt:vector>
  </TitlesOfParts>
  <Company>Vorys, Sater, Seymour and Pease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Re: Referendum to Repeal Concord Township Resolution No. 51717-1</dc:title>
  <dc:creator>clingram</dc:creator>
  <cp:lastModifiedBy>Kathy Rose</cp:lastModifiedBy>
  <cp:revision>93</cp:revision>
  <cp:lastPrinted>2018-08-08T21:07:19Z</cp:lastPrinted>
  <dcterms:created xsi:type="dcterms:W3CDTF">2017-07-19T14:53:41Z</dcterms:created>
  <dcterms:modified xsi:type="dcterms:W3CDTF">2021-03-31T19:58:56Z</dcterms:modified>
</cp:coreProperties>
</file>